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2" r:id="rId7"/>
    <p:sldId id="263" r:id="rId8"/>
    <p:sldId id="264" r:id="rId9"/>
    <p:sldId id="265" r:id="rId10"/>
    <p:sldId id="266" r:id="rId11"/>
    <p:sldId id="297" r:id="rId12"/>
    <p:sldId id="298" r:id="rId13"/>
    <p:sldId id="299" r:id="rId14"/>
    <p:sldId id="300" r:id="rId15"/>
    <p:sldId id="301" r:id="rId16"/>
    <p:sldId id="267" r:id="rId17"/>
    <p:sldId id="268" r:id="rId18"/>
    <p:sldId id="269" r:id="rId19"/>
    <p:sldId id="287" r:id="rId20"/>
    <p:sldId id="288" r:id="rId21"/>
    <p:sldId id="270" r:id="rId22"/>
    <p:sldId id="271" r:id="rId23"/>
    <p:sldId id="272" r:id="rId24"/>
    <p:sldId id="273" r:id="rId25"/>
    <p:sldId id="303" r:id="rId26"/>
    <p:sldId id="274" r:id="rId27"/>
    <p:sldId id="275" r:id="rId28"/>
    <p:sldId id="276" r:id="rId29"/>
    <p:sldId id="277" r:id="rId30"/>
    <p:sldId id="285" r:id="rId31"/>
    <p:sldId id="278" r:id="rId32"/>
    <p:sldId id="279" r:id="rId33"/>
    <p:sldId id="289" r:id="rId34"/>
    <p:sldId id="280" r:id="rId35"/>
    <p:sldId id="281" r:id="rId36"/>
    <p:sldId id="282" r:id="rId37"/>
    <p:sldId id="283" r:id="rId38"/>
    <p:sldId id="284" r:id="rId39"/>
    <p:sldId id="296"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61" autoAdjust="0"/>
    <p:restoredTop sz="94660"/>
  </p:normalViewPr>
  <p:slideViewPr>
    <p:cSldViewPr snapToGrid="0" showGuides="1">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C67DAB4-3E85-43B0-B82B-2366BE5BD42F}" type="datetimeFigureOut">
              <a:rPr lang="en-US" smtClean="0"/>
              <a:pPr/>
              <a:t>2/7/2018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586338-A4B1-4A3D-A5DD-1EAA402A4A1F}" type="slidenum">
              <a:rPr lang="en-US" smtClean="0"/>
              <a:pPr/>
              <a:t>‹#›</a:t>
            </a:fld>
            <a:endParaRPr lang="en-US" dirty="0"/>
          </a:p>
        </p:txBody>
      </p:sp>
    </p:spTree>
    <p:extLst>
      <p:ext uri="{BB962C8B-B14F-4D97-AF65-F5344CB8AC3E}">
        <p14:creationId xmlns:p14="http://schemas.microsoft.com/office/powerpoint/2010/main" val="3661162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67DAB4-3E85-43B0-B82B-2366BE5BD42F}" type="datetimeFigureOut">
              <a:rPr lang="en-US" smtClean="0"/>
              <a:pPr/>
              <a:t>2/7/2018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586338-A4B1-4A3D-A5DD-1EAA402A4A1F}" type="slidenum">
              <a:rPr lang="en-US" smtClean="0"/>
              <a:pPr/>
              <a:t>‹#›</a:t>
            </a:fld>
            <a:endParaRPr lang="en-US" dirty="0"/>
          </a:p>
        </p:txBody>
      </p:sp>
    </p:spTree>
    <p:extLst>
      <p:ext uri="{BB962C8B-B14F-4D97-AF65-F5344CB8AC3E}">
        <p14:creationId xmlns:p14="http://schemas.microsoft.com/office/powerpoint/2010/main" val="2855727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67DAB4-3E85-43B0-B82B-2366BE5BD42F}" type="datetimeFigureOut">
              <a:rPr lang="en-US" smtClean="0"/>
              <a:pPr/>
              <a:t>2/7/2018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586338-A4B1-4A3D-A5DD-1EAA402A4A1F}" type="slidenum">
              <a:rPr lang="en-US" smtClean="0"/>
              <a:pPr/>
              <a:t>‹#›</a:t>
            </a:fld>
            <a:endParaRPr lang="en-US" dirty="0"/>
          </a:p>
        </p:txBody>
      </p:sp>
    </p:spTree>
    <p:extLst>
      <p:ext uri="{BB962C8B-B14F-4D97-AF65-F5344CB8AC3E}">
        <p14:creationId xmlns:p14="http://schemas.microsoft.com/office/powerpoint/2010/main" val="10351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67DAB4-3E85-43B0-B82B-2366BE5BD42F}" type="datetimeFigureOut">
              <a:rPr lang="en-US" smtClean="0"/>
              <a:pPr/>
              <a:t>2/7/2018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586338-A4B1-4A3D-A5DD-1EAA402A4A1F}" type="slidenum">
              <a:rPr lang="en-US" smtClean="0"/>
              <a:pPr/>
              <a:t>‹#›</a:t>
            </a:fld>
            <a:endParaRPr lang="en-US" dirty="0"/>
          </a:p>
        </p:txBody>
      </p:sp>
    </p:spTree>
    <p:extLst>
      <p:ext uri="{BB962C8B-B14F-4D97-AF65-F5344CB8AC3E}">
        <p14:creationId xmlns:p14="http://schemas.microsoft.com/office/powerpoint/2010/main" val="807129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C67DAB4-3E85-43B0-B82B-2366BE5BD42F}" type="datetimeFigureOut">
              <a:rPr lang="en-US" smtClean="0"/>
              <a:pPr/>
              <a:t>2/7/2018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586338-A4B1-4A3D-A5DD-1EAA402A4A1F}" type="slidenum">
              <a:rPr lang="en-US" smtClean="0"/>
              <a:pPr/>
              <a:t>‹#›</a:t>
            </a:fld>
            <a:endParaRPr lang="en-US" dirty="0"/>
          </a:p>
        </p:txBody>
      </p:sp>
    </p:spTree>
    <p:extLst>
      <p:ext uri="{BB962C8B-B14F-4D97-AF65-F5344CB8AC3E}">
        <p14:creationId xmlns:p14="http://schemas.microsoft.com/office/powerpoint/2010/main" val="238286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C67DAB4-3E85-43B0-B82B-2366BE5BD42F}" type="datetimeFigureOut">
              <a:rPr lang="en-US" smtClean="0"/>
              <a:pPr/>
              <a:t>2/7/2018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1586338-A4B1-4A3D-A5DD-1EAA402A4A1F}" type="slidenum">
              <a:rPr lang="en-US" smtClean="0"/>
              <a:pPr/>
              <a:t>‹#›</a:t>
            </a:fld>
            <a:endParaRPr lang="en-US" dirty="0"/>
          </a:p>
        </p:txBody>
      </p:sp>
    </p:spTree>
    <p:extLst>
      <p:ext uri="{BB962C8B-B14F-4D97-AF65-F5344CB8AC3E}">
        <p14:creationId xmlns:p14="http://schemas.microsoft.com/office/powerpoint/2010/main" val="2463379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C67DAB4-3E85-43B0-B82B-2366BE5BD42F}" type="datetimeFigureOut">
              <a:rPr lang="en-US" smtClean="0"/>
              <a:pPr/>
              <a:t>2/7/2018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1586338-A4B1-4A3D-A5DD-1EAA402A4A1F}" type="slidenum">
              <a:rPr lang="en-US" smtClean="0"/>
              <a:pPr/>
              <a:t>‹#›</a:t>
            </a:fld>
            <a:endParaRPr lang="en-US" dirty="0"/>
          </a:p>
        </p:txBody>
      </p:sp>
    </p:spTree>
    <p:extLst>
      <p:ext uri="{BB962C8B-B14F-4D97-AF65-F5344CB8AC3E}">
        <p14:creationId xmlns:p14="http://schemas.microsoft.com/office/powerpoint/2010/main" val="3345760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C67DAB4-3E85-43B0-B82B-2366BE5BD42F}" type="datetimeFigureOut">
              <a:rPr lang="en-US" smtClean="0"/>
              <a:pPr/>
              <a:t>2/7/2018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1586338-A4B1-4A3D-A5DD-1EAA402A4A1F}" type="slidenum">
              <a:rPr lang="en-US" smtClean="0"/>
              <a:pPr/>
              <a:t>‹#›</a:t>
            </a:fld>
            <a:endParaRPr lang="en-US" dirty="0"/>
          </a:p>
        </p:txBody>
      </p:sp>
    </p:spTree>
    <p:extLst>
      <p:ext uri="{BB962C8B-B14F-4D97-AF65-F5344CB8AC3E}">
        <p14:creationId xmlns:p14="http://schemas.microsoft.com/office/powerpoint/2010/main" val="4145826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67DAB4-3E85-43B0-B82B-2366BE5BD42F}" type="datetimeFigureOut">
              <a:rPr lang="en-US" smtClean="0"/>
              <a:pPr/>
              <a:t>2/7/2018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1586338-A4B1-4A3D-A5DD-1EAA402A4A1F}" type="slidenum">
              <a:rPr lang="en-US" smtClean="0"/>
              <a:pPr/>
              <a:t>‹#›</a:t>
            </a:fld>
            <a:endParaRPr lang="en-US" dirty="0"/>
          </a:p>
        </p:txBody>
      </p:sp>
    </p:spTree>
    <p:extLst>
      <p:ext uri="{BB962C8B-B14F-4D97-AF65-F5344CB8AC3E}">
        <p14:creationId xmlns:p14="http://schemas.microsoft.com/office/powerpoint/2010/main" val="2620291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67DAB4-3E85-43B0-B82B-2366BE5BD42F}" type="datetimeFigureOut">
              <a:rPr lang="en-US" smtClean="0"/>
              <a:pPr/>
              <a:t>2/7/2018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1586338-A4B1-4A3D-A5DD-1EAA402A4A1F}" type="slidenum">
              <a:rPr lang="en-US" smtClean="0"/>
              <a:pPr/>
              <a:t>‹#›</a:t>
            </a:fld>
            <a:endParaRPr lang="en-US" dirty="0"/>
          </a:p>
        </p:txBody>
      </p:sp>
    </p:spTree>
    <p:extLst>
      <p:ext uri="{BB962C8B-B14F-4D97-AF65-F5344CB8AC3E}">
        <p14:creationId xmlns:p14="http://schemas.microsoft.com/office/powerpoint/2010/main" val="301880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67DAB4-3E85-43B0-B82B-2366BE5BD42F}" type="datetimeFigureOut">
              <a:rPr lang="en-US" smtClean="0"/>
              <a:pPr/>
              <a:t>2/7/2018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1586338-A4B1-4A3D-A5DD-1EAA402A4A1F}" type="slidenum">
              <a:rPr lang="en-US" smtClean="0"/>
              <a:pPr/>
              <a:t>‹#›</a:t>
            </a:fld>
            <a:endParaRPr lang="en-US" dirty="0"/>
          </a:p>
        </p:txBody>
      </p:sp>
    </p:spTree>
    <p:extLst>
      <p:ext uri="{BB962C8B-B14F-4D97-AF65-F5344CB8AC3E}">
        <p14:creationId xmlns:p14="http://schemas.microsoft.com/office/powerpoint/2010/main" val="334429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67DAB4-3E85-43B0-B82B-2366BE5BD42F}" type="datetimeFigureOut">
              <a:rPr lang="en-US" smtClean="0"/>
              <a:pPr/>
              <a:t>2/7/2018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586338-A4B1-4A3D-A5DD-1EAA402A4A1F}" type="slidenum">
              <a:rPr lang="en-US" smtClean="0"/>
              <a:pPr/>
              <a:t>‹#›</a:t>
            </a:fld>
            <a:endParaRPr lang="en-US" dirty="0"/>
          </a:p>
        </p:txBody>
      </p:sp>
    </p:spTree>
    <p:extLst>
      <p:ext uri="{BB962C8B-B14F-4D97-AF65-F5344CB8AC3E}">
        <p14:creationId xmlns:p14="http://schemas.microsoft.com/office/powerpoint/2010/main" val="2613291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tiff"/><Relationship Id="rId1" Type="http://schemas.openxmlformats.org/officeDocument/2006/relationships/slideLayout" Target="../slideLayouts/slideLayout2.xml"/><Relationship Id="rId4" Type="http://schemas.openxmlformats.org/officeDocument/2006/relationships/hyperlink" Target="http://dme.semums.ac.ir/uploads/&#1588;&#1740;&#1608;&#1607;_&#1606;&#1575;&#1605;&#1607;_&#1662;&#1585;&#1583;&#1575;&#1582;&#1578;_&#1601;&#1608;&#1602;_&#1575;&#1604;&#1593;&#1575;&#1583;&#1607;_&#1605;&#1581;&#1585;&#1608;&#1605;&#1740;&#1578;_&#1575;&#1586;_&#1605;&#1591;&#1576;_.pdf"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5.tiff"/></Relationships>
</file>

<file path=ppt/slides/_rels/slide14.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0.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slide" Target="slide20.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4.png"/><Relationship Id="rId1" Type="http://schemas.openxmlformats.org/officeDocument/2006/relationships/slideLayout" Target="../slideLayouts/slideLayout2.xml"/><Relationship Id="rId5" Type="http://schemas.microsoft.com/office/2007/relationships/hdphoto" Target="../media/hdphoto9.wdp"/><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6.png"/><Relationship Id="rId1" Type="http://schemas.openxmlformats.org/officeDocument/2006/relationships/slideLayout" Target="../slideLayouts/slideLayout2.xml"/><Relationship Id="rId5" Type="http://schemas.microsoft.com/office/2007/relationships/hdphoto" Target="../media/hdphoto11.wdp"/><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18.png"/><Relationship Id="rId1" Type="http://schemas.openxmlformats.org/officeDocument/2006/relationships/slideLayout" Target="../slideLayouts/slideLayout2.xml"/><Relationship Id="rId5" Type="http://schemas.microsoft.com/office/2007/relationships/hdphoto" Target="../media/hdphoto13.wdp"/><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microsoft.com/office/2007/relationships/hdphoto" Target="../media/hdphoto14.wdp"/><Relationship Id="rId7" Type="http://schemas.microsoft.com/office/2007/relationships/hdphoto" Target="../media/hdphoto15.wdp"/><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1.png"/><Relationship Id="rId5" Type="http://schemas.microsoft.com/office/2007/relationships/hdphoto" Target="../media/hdphoto13.wdp"/><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slide" Target="slide21.xml"/></Relationships>
</file>

<file path=ppt/slides/_rels/slide27.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24.png"/><Relationship Id="rId1" Type="http://schemas.openxmlformats.org/officeDocument/2006/relationships/slideLayout" Target="../slideLayouts/slideLayout2.xml"/><Relationship Id="rId5" Type="http://schemas.microsoft.com/office/2007/relationships/hdphoto" Target="../media/hdphoto18.wdp"/><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microsoft.com/office/2007/relationships/hdphoto" Target="../media/hdphoto19.wdp"/><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microsoft.com/office/2007/relationships/hdphoto" Target="../media/hdphoto20.wdp"/><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blacklist.research.ac.ir/"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5.tiff"/></Relationships>
</file>

<file path=ppt/slides/_rels/slide30.xml.rels><?xml version="1.0" encoding="UTF-8" standalone="yes"?>
<Relationships xmlns="http://schemas.openxmlformats.org/package/2006/relationships"><Relationship Id="rId3" Type="http://schemas.microsoft.com/office/2007/relationships/hdphoto" Target="../media/hdphoto21.wdp"/><Relationship Id="rId2" Type="http://schemas.openxmlformats.org/officeDocument/2006/relationships/image" Target="../media/image28.png"/><Relationship Id="rId1" Type="http://schemas.openxmlformats.org/officeDocument/2006/relationships/slideLayout" Target="../slideLayouts/slideLayout2.xml"/><Relationship Id="rId5" Type="http://schemas.microsoft.com/office/2007/relationships/hdphoto" Target="../media/hdphoto22.wdp"/><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microsoft.com/office/2007/relationships/hdphoto" Target="../media/hdphoto23.wdp"/><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tiff"/><Relationship Id="rId1" Type="http://schemas.openxmlformats.org/officeDocument/2006/relationships/slideLayout" Target="../slideLayouts/slideLayout2.xml"/><Relationship Id="rId6" Type="http://schemas.openxmlformats.org/officeDocument/2006/relationships/slide" Target="slide33.xml"/><Relationship Id="rId5" Type="http://schemas.microsoft.com/office/2007/relationships/hdphoto" Target="../media/hdphoto24.wdp"/><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microsoft.com/office/2007/relationships/hdphoto" Target="../media/hdphoto25.wdp"/><Relationship Id="rId2" Type="http://schemas.openxmlformats.org/officeDocument/2006/relationships/image" Target="../media/image33.png"/><Relationship Id="rId1" Type="http://schemas.openxmlformats.org/officeDocument/2006/relationships/slideLayout" Target="../slideLayouts/slideLayout2.xml"/><Relationship Id="rId5" Type="http://schemas.microsoft.com/office/2007/relationships/hdphoto" Target="../media/hdphoto26.wdp"/><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microsoft.com/office/2007/relationships/hdphoto" Target="../media/hdphoto27.wdp"/><Relationship Id="rId2" Type="http://schemas.openxmlformats.org/officeDocument/2006/relationships/image" Target="../media/image35.png"/><Relationship Id="rId1" Type="http://schemas.openxmlformats.org/officeDocument/2006/relationships/slideLayout" Target="../slideLayouts/slideLayout2.xml"/><Relationship Id="rId5" Type="http://schemas.microsoft.com/office/2007/relationships/hdphoto" Target="../media/hdphoto26.wdp"/><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microsoft.com/office/2007/relationships/hdphoto" Target="../media/hdphoto28.wdp"/><Relationship Id="rId2" Type="http://schemas.openxmlformats.org/officeDocument/2006/relationships/image" Target="../media/image36.png"/><Relationship Id="rId1" Type="http://schemas.openxmlformats.org/officeDocument/2006/relationships/slideLayout" Target="../slideLayouts/slideLayout2.xml"/><Relationship Id="rId5" Type="http://schemas.microsoft.com/office/2007/relationships/hdphoto" Target="../media/hdphoto29.wdp"/><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microsoft.com/office/2007/relationships/hdphoto" Target="../media/hdphoto30.wdp"/><Relationship Id="rId2" Type="http://schemas.openxmlformats.org/officeDocument/2006/relationships/image" Target="../media/image38.png"/><Relationship Id="rId1" Type="http://schemas.openxmlformats.org/officeDocument/2006/relationships/slideLayout" Target="../slideLayouts/slideLayout2.xml"/><Relationship Id="rId5" Type="http://schemas.microsoft.com/office/2007/relationships/hdphoto" Target="../media/hdphoto29.wdp"/><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3" Type="http://schemas.microsoft.com/office/2007/relationships/hdphoto" Target="../media/hdphoto31.wdp"/><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webofknowledge.com/" TargetMode="Externa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5.tiff"/><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Image result for ‫بسم الله الرحمن الرحیم در کاغذ ابر و باد‬‎"/>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5448"/>
            <a:ext cx="12191999" cy="6842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4485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5055" y="124285"/>
            <a:ext cx="11590984" cy="646331"/>
          </a:xfrm>
          <a:prstGeom prst="rect">
            <a:avLst/>
          </a:prstGeom>
          <a:noFill/>
        </p:spPr>
        <p:txBody>
          <a:bodyPr wrap="square" rtlCol="0">
            <a:spAutoFit/>
          </a:bodyPr>
          <a:lstStyle/>
          <a:p>
            <a:pPr algn="r" rtl="1"/>
            <a:r>
              <a:rPr lang="fa-IR" sz="3600" dirty="0" smtClean="0">
                <a:solidFill>
                  <a:srgbClr val="C00000"/>
                </a:solidFill>
                <a:cs typeface="B Titr" panose="00000700000000000000" pitchFamily="2" charset="-78"/>
              </a:rPr>
              <a:t>فعالیت های پژوهشی:</a:t>
            </a:r>
            <a:endParaRPr lang="fa-IR" sz="2400" dirty="0" smtClean="0">
              <a:cs typeface="B Titr" panose="00000700000000000000" pitchFamily="2" charset="-78"/>
            </a:endParaRPr>
          </a:p>
        </p:txBody>
      </p:sp>
      <p:sp>
        <p:nvSpPr>
          <p:cNvPr id="5" name="TextBox 4"/>
          <p:cNvSpPr txBox="1"/>
          <p:nvPr/>
        </p:nvSpPr>
        <p:spPr>
          <a:xfrm>
            <a:off x="360609" y="1133341"/>
            <a:ext cx="11642502" cy="3808735"/>
          </a:xfrm>
          <a:prstGeom prst="rect">
            <a:avLst/>
          </a:prstGeom>
          <a:noFill/>
        </p:spPr>
        <p:txBody>
          <a:bodyPr wrap="square" rtlCol="0">
            <a:spAutoFit/>
          </a:bodyPr>
          <a:lstStyle/>
          <a:p>
            <a:pPr algn="just" rtl="1">
              <a:lnSpc>
                <a:spcPct val="115000"/>
              </a:lnSpc>
              <a:spcAft>
                <a:spcPts val="0"/>
              </a:spcAft>
            </a:pPr>
            <a:r>
              <a:rPr lang="fa-IR" sz="2400" b="0"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ماده 16:</a:t>
            </a:r>
            <a:r>
              <a:rPr lang="fa-IR" sz="2400" dirty="0" smtClean="0">
                <a:effectLst/>
                <a:latin typeface="Cambria" panose="02040503050406030204" pitchFamily="18" charset="0"/>
                <a:ea typeface="Calibri" panose="020F0502020204030204" pitchFamily="34" charset="0"/>
                <a:cs typeface="B Mitra" panose="00000400000000000000" pitchFamily="2" charset="-78"/>
              </a:rPr>
              <a:t> تمام</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فعالیت‌های</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پژوهشی</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در پایان</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هر نیمسال و پس</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از ارائه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مدارك</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مربوطه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محاسبه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می‌گردد.</a:t>
            </a:r>
          </a:p>
          <a:p>
            <a:pPr algn="just" rtl="1">
              <a:lnSpc>
                <a:spcPct val="115000"/>
              </a:lnSpc>
              <a:spcAft>
                <a:spcPts val="0"/>
              </a:spcAft>
            </a:pP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r>
              <a:rPr lang="fa-IR" sz="2400" b="1"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ماده 17:</a:t>
            </a:r>
            <a:r>
              <a:rPr lang="fa-IR" sz="2400"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دوسوم سقف امتیازات آموزشی برای اعضای هیئت‌علمی که در ایام تابستان (ماه‌های مرداد و شهریور) ابلاغ درسی آموزشی ندارند قابل محاسبه است.</a:t>
            </a:r>
          </a:p>
          <a:p>
            <a:pPr algn="just" rtl="1">
              <a:lnSpc>
                <a:spcPct val="115000"/>
              </a:lnSpc>
              <a:spcAft>
                <a:spcPts val="0"/>
              </a:spcAft>
            </a:pP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r>
              <a:rPr lang="fa-IR" sz="24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      </a:t>
            </a: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تبصره 1: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درصورتی‌که عضو هیئت‌علمی برای جبران امتیاز در دو ماه تابستان مقاله ارائه دهد امتیاز کسب‌شده با ضریب 3 برای دو ماه منظور خواهد شد.</a:t>
            </a:r>
            <a:endParaRPr lang="en-US" sz="2200" dirty="0" smtClean="0">
              <a:effectLst/>
              <a:latin typeface="Calibri" panose="020F0502020204030204" pitchFamily="34" charset="0"/>
              <a:ea typeface="Calibri" panose="020F0502020204030204" pitchFamily="34" charset="0"/>
              <a:cs typeface="B Mitra" panose="00000400000000000000" pitchFamily="2" charset="-78"/>
            </a:endParaRPr>
          </a:p>
          <a:p>
            <a:pPr algn="just" rtl="1">
              <a:lnSpc>
                <a:spcPct val="115000"/>
              </a:lnSpc>
              <a:spcAft>
                <a:spcPts val="0"/>
              </a:spcAft>
            </a:pP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     تبصره 2: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اعضاء هیئت‌علمی که در طی ایام تابستان ابلاغ آموزشی دارند، مدیران (به تأیید کمیته ماده 20 این شیوه‌نامه) و پزشکان بالینی شاغل در مراکز آموزشی درمانی و بیمارستان‌های تابعه دانشگاه از اعمال ماده 17 مستثنی هستند.</a:t>
            </a:r>
            <a:endParaRPr lang="en-US" sz="2200" dirty="0">
              <a:effectLst/>
              <a:latin typeface="Calibri" panose="020F0502020204030204" pitchFamily="34" charset="0"/>
              <a:ea typeface="Calibri" panose="020F0502020204030204" pitchFamily="34" charset="0"/>
              <a:cs typeface="B Mitra" panose="00000400000000000000" pitchFamily="2" charset="-78"/>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81825" y="-25761"/>
            <a:ext cx="1133341" cy="1068949"/>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805" y="28977"/>
            <a:ext cx="883634" cy="859665"/>
          </a:xfrm>
          <a:prstGeom prst="rect">
            <a:avLst/>
          </a:prstGeom>
        </p:spPr>
      </p:pic>
      <p:sp>
        <p:nvSpPr>
          <p:cNvPr id="2" name="TextBox 1"/>
          <p:cNvSpPr txBox="1"/>
          <p:nvPr/>
        </p:nvSpPr>
        <p:spPr>
          <a:xfrm>
            <a:off x="939439" y="5186775"/>
            <a:ext cx="10659291" cy="1323439"/>
          </a:xfrm>
          <a:prstGeom prst="rect">
            <a:avLst/>
          </a:prstGeom>
          <a:noFill/>
          <a:ln>
            <a:solidFill>
              <a:srgbClr val="C00000"/>
            </a:solidFill>
          </a:ln>
        </p:spPr>
        <p:txBody>
          <a:bodyPr wrap="square" rtlCol="0">
            <a:spAutoFit/>
          </a:bodyPr>
          <a:lstStyle/>
          <a:p>
            <a:pPr algn="r" rtl="1"/>
            <a:r>
              <a:rPr lang="fa-IR" sz="2000" dirty="0" smtClean="0">
                <a:cs typeface="B Titr" panose="00000700000000000000" pitchFamily="2" charset="-78"/>
              </a:rPr>
              <a:t>لینک دریافت آیین نامه:</a:t>
            </a:r>
          </a:p>
          <a:p>
            <a:pPr algn="r" rtl="1"/>
            <a:endParaRPr lang="fa-IR" sz="2000" dirty="0" smtClean="0">
              <a:cs typeface="B Titr" panose="00000700000000000000" pitchFamily="2" charset="-78"/>
            </a:endParaRPr>
          </a:p>
          <a:p>
            <a:pPr algn="l"/>
            <a:r>
              <a:rPr lang="en-US" sz="2000" dirty="0">
                <a:cs typeface="B Titr" panose="00000700000000000000" pitchFamily="2" charset="-78"/>
                <a:hlinkClick r:id="rId4"/>
              </a:rPr>
              <a:t>http://dme.semums.ac.ir/uploads/</a:t>
            </a:r>
            <a:r>
              <a:rPr lang="fa-IR" sz="2000" dirty="0">
                <a:cs typeface="B Titr" panose="00000700000000000000" pitchFamily="2" charset="-78"/>
                <a:hlinkClick r:id="rId4"/>
              </a:rPr>
              <a:t>شیوه_نامه_پرداخت_فوق_العاده_محرومیت_از_مطب_.</a:t>
            </a:r>
            <a:r>
              <a:rPr lang="en-US" sz="2000" dirty="0" smtClean="0">
                <a:cs typeface="B Titr" panose="00000700000000000000" pitchFamily="2" charset="-78"/>
                <a:hlinkClick r:id="rId4"/>
              </a:rPr>
              <a:t>pdf</a:t>
            </a:r>
            <a:endParaRPr lang="fa-IR" sz="2000" dirty="0" smtClean="0">
              <a:cs typeface="B Titr" panose="00000700000000000000" pitchFamily="2" charset="-78"/>
            </a:endParaRPr>
          </a:p>
          <a:p>
            <a:endParaRPr lang="fa-IR" sz="2000" dirty="0" smtClean="0">
              <a:cs typeface="B Titr" panose="00000700000000000000" pitchFamily="2" charset="-78"/>
            </a:endParaRPr>
          </a:p>
        </p:txBody>
      </p:sp>
    </p:spTree>
    <p:extLst>
      <p:ext uri="{BB962C8B-B14F-4D97-AF65-F5344CB8AC3E}">
        <p14:creationId xmlns:p14="http://schemas.microsoft.com/office/powerpoint/2010/main" val="2363970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2059" y="122349"/>
            <a:ext cx="1859924" cy="1859924"/>
          </a:xfrm>
          <a:prstGeom prst="rect">
            <a:avLst/>
          </a:prstGeom>
        </p:spPr>
      </p:pic>
      <p:pic>
        <p:nvPicPr>
          <p:cNvPr id="6" name="Picture 5"/>
          <p:cNvPicPr>
            <a:picLocks noChangeAspect="1"/>
          </p:cNvPicPr>
          <p:nvPr/>
        </p:nvPicPr>
        <p:blipFill rotWithShape="1">
          <a:blip r:embed="rId3" cstate="email">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a:ext>
            </a:extLst>
          </a:blip>
          <a:srcRect/>
          <a:stretch/>
        </p:blipFill>
        <p:spPr>
          <a:xfrm>
            <a:off x="9762187" y="12880"/>
            <a:ext cx="2331076" cy="2199615"/>
          </a:xfrm>
          <a:prstGeom prst="rect">
            <a:avLst/>
          </a:prstGeom>
        </p:spPr>
      </p:pic>
      <p:sp>
        <p:nvSpPr>
          <p:cNvPr id="7" name="TextBox 6"/>
          <p:cNvSpPr txBox="1"/>
          <p:nvPr/>
        </p:nvSpPr>
        <p:spPr>
          <a:xfrm>
            <a:off x="480811" y="2638472"/>
            <a:ext cx="11230378" cy="646331"/>
          </a:xfrm>
          <a:prstGeom prst="rect">
            <a:avLst/>
          </a:prstGeom>
          <a:noFill/>
        </p:spPr>
        <p:txBody>
          <a:bodyPr wrap="square" rtlCol="0">
            <a:spAutoFit/>
          </a:bodyPr>
          <a:lstStyle/>
          <a:p>
            <a:pPr algn="ctr" rtl="1"/>
            <a:r>
              <a:rPr lang="fa-IR" sz="3600" dirty="0" smtClean="0">
                <a:cs typeface="B Titr" panose="00000700000000000000" pitchFamily="2" charset="-78"/>
              </a:rPr>
              <a:t>دستورالعمل ترفیع سالانه و تعیین رکود علمی</a:t>
            </a:r>
          </a:p>
        </p:txBody>
      </p:sp>
    </p:spTree>
    <p:extLst>
      <p:ext uri="{BB962C8B-B14F-4D97-AF65-F5344CB8AC3E}">
        <p14:creationId xmlns:p14="http://schemas.microsoft.com/office/powerpoint/2010/main" val="1105494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5010" y="1258511"/>
            <a:ext cx="11574379" cy="4893647"/>
          </a:xfrm>
          <a:prstGeom prst="rect">
            <a:avLst/>
          </a:prstGeom>
          <a:noFill/>
        </p:spPr>
        <p:txBody>
          <a:bodyPr wrap="square" rtlCol="0">
            <a:spAutoFit/>
          </a:bodyPr>
          <a:lstStyle/>
          <a:p>
            <a:pPr marL="342900" indent="-342900" algn="just" rtl="1">
              <a:buFont typeface="Wingdings" panose="05000000000000000000" pitchFamily="2" charset="2"/>
              <a:buChar char="ü"/>
            </a:pPr>
            <a:r>
              <a:rPr lang="fa-IR" sz="2400" b="1" dirty="0" smtClean="0">
                <a:cs typeface="B Mitra" panose="00000400000000000000" pitchFamily="2" charset="-78"/>
              </a:rPr>
              <a:t>با توجه به اهمیت موضوع امر پژوهش به عنوان یکی از ارکان اصلی وظایف اعضا هیات علمی و نقش آن در ارزیابی فعالیتهای ایشان و بر اساس آئین نامه اداری و استخدامی اعضا هیات علمی، لازم است موارد آیین نامه مذکور به عنوان شرح وظایف به اجرا درآید. </a:t>
            </a:r>
          </a:p>
          <a:p>
            <a:pPr marL="342900" indent="-342900" algn="just" rtl="1">
              <a:buFont typeface="Wingdings" panose="05000000000000000000" pitchFamily="2" charset="2"/>
              <a:buChar char="ü"/>
            </a:pPr>
            <a:endParaRPr lang="fa-IR" sz="2400" b="1" dirty="0">
              <a:cs typeface="B Mitra" panose="00000400000000000000" pitchFamily="2" charset="-78"/>
            </a:endParaRPr>
          </a:p>
          <a:p>
            <a:pPr marL="342900" indent="-342900" algn="just" rtl="1">
              <a:buFont typeface="Wingdings" panose="05000000000000000000" pitchFamily="2" charset="2"/>
              <a:buChar char="ü"/>
            </a:pPr>
            <a:r>
              <a:rPr lang="fa-IR" sz="2400" b="1" dirty="0" smtClean="0">
                <a:cs typeface="B Mitra" panose="00000400000000000000" pitchFamily="2" charset="-78"/>
              </a:rPr>
              <a:t>لازم است معاونین آموزشی و پژوهشی دانشگاه به طور سالانه عملکرد آموزشی و پژوهشی تک تک اعضای هیات علمی را به شکل کارنامه آموزشی و پژوهشی در ابتدای هر سال به عضو هیات علمی بصورت کتبی گزارش دهند.</a:t>
            </a:r>
          </a:p>
          <a:p>
            <a:pPr marL="342900" indent="-342900" algn="just" rtl="1">
              <a:buFont typeface="Wingdings" panose="05000000000000000000" pitchFamily="2" charset="2"/>
              <a:buChar char="ü"/>
            </a:pPr>
            <a:endParaRPr lang="fa-IR" sz="2400" b="1" dirty="0">
              <a:cs typeface="B Mitra" panose="00000400000000000000" pitchFamily="2" charset="-78"/>
            </a:endParaRPr>
          </a:p>
          <a:p>
            <a:pPr marL="342900" indent="-342900" algn="just" rtl="1">
              <a:buFont typeface="Wingdings" panose="05000000000000000000" pitchFamily="2" charset="2"/>
              <a:buChar char="ü"/>
            </a:pPr>
            <a:r>
              <a:rPr lang="fa-IR" sz="2400" b="1" dirty="0" smtClean="0">
                <a:cs typeface="B Mitra" panose="00000400000000000000" pitchFamily="2" charset="-78"/>
              </a:rPr>
              <a:t>چنانچه عضو هیات علمی تمام وقت، 3 سال متوالی موفق به ترفیع نشوند به عنوان رکود علمی به هیات ممیزه دانشگاه معرفی می شود. برای عضو هیات علمی غیر تمام وقت توسط کمیته ترفیع معادل یابی انجام می شود. </a:t>
            </a:r>
          </a:p>
          <a:p>
            <a:pPr marL="800100" lvl="1" indent="-342900" algn="just" rtl="1">
              <a:buFont typeface="Wingdings" panose="05000000000000000000" pitchFamily="2" charset="2"/>
              <a:buChar char="ü"/>
            </a:pPr>
            <a:r>
              <a:rPr lang="fa-IR" sz="2400" b="1" dirty="0" smtClean="0">
                <a:cs typeface="B Mitra" panose="00000400000000000000" pitchFamily="2" charset="-78"/>
              </a:rPr>
              <a:t>برای هیات علمی تازه استخدام شده، سال اول استخدام محسوب نمی شود. </a:t>
            </a:r>
          </a:p>
          <a:p>
            <a:pPr marL="800100" lvl="1" indent="-342900" algn="just" rtl="1">
              <a:buFont typeface="Wingdings" panose="05000000000000000000" pitchFamily="2" charset="2"/>
              <a:buChar char="ü"/>
            </a:pPr>
            <a:r>
              <a:rPr lang="fa-IR" sz="2400" b="1" dirty="0" smtClean="0">
                <a:cs typeface="B Mitra" panose="00000400000000000000" pitchFamily="2" charset="-78"/>
              </a:rPr>
              <a:t>اجرای این بند شامل اعضا هیات علمی با درجه استادی نمی شود. </a:t>
            </a:r>
            <a:endParaRPr lang="en-US" sz="2400" b="1" dirty="0">
              <a:cs typeface="B Mitra" panose="00000400000000000000" pitchFamily="2" charset="-78"/>
            </a:endParaRPr>
          </a:p>
        </p:txBody>
      </p:sp>
      <p:sp>
        <p:nvSpPr>
          <p:cNvPr id="5" name="TextBox 4"/>
          <p:cNvSpPr txBox="1"/>
          <p:nvPr/>
        </p:nvSpPr>
        <p:spPr>
          <a:xfrm>
            <a:off x="841758" y="48128"/>
            <a:ext cx="11230378" cy="646331"/>
          </a:xfrm>
          <a:prstGeom prst="rect">
            <a:avLst/>
          </a:prstGeom>
          <a:noFill/>
        </p:spPr>
        <p:txBody>
          <a:bodyPr wrap="square" rtlCol="0">
            <a:spAutoFit/>
          </a:bodyPr>
          <a:lstStyle/>
          <a:p>
            <a:pPr algn="r" rtl="1"/>
            <a:r>
              <a:rPr lang="fa-IR" sz="3600" dirty="0" smtClean="0">
                <a:cs typeface="B Titr" panose="00000700000000000000" pitchFamily="2" charset="-78"/>
              </a:rPr>
              <a:t>دستورالعمل ترفیع سالانه و تعیین رکود علمی</a:t>
            </a: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07583" y="25755"/>
            <a:ext cx="1133341" cy="1068949"/>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63" y="80493"/>
            <a:ext cx="883634" cy="859665"/>
          </a:xfrm>
          <a:prstGeom prst="rect">
            <a:avLst/>
          </a:prstGeom>
        </p:spPr>
      </p:pic>
    </p:spTree>
    <p:extLst>
      <p:ext uri="{BB962C8B-B14F-4D97-AF65-F5344CB8AC3E}">
        <p14:creationId xmlns:p14="http://schemas.microsoft.com/office/powerpoint/2010/main" val="665498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1346" y="1039321"/>
            <a:ext cx="11730790" cy="1200329"/>
          </a:xfrm>
          <a:prstGeom prst="rect">
            <a:avLst/>
          </a:prstGeom>
          <a:noFill/>
        </p:spPr>
        <p:txBody>
          <a:bodyPr wrap="square" rtlCol="0">
            <a:spAutoFit/>
          </a:bodyPr>
          <a:lstStyle/>
          <a:p>
            <a:pPr marL="342900" indent="-342900" algn="just" rtl="1">
              <a:buFont typeface="Wingdings" panose="05000000000000000000" pitchFamily="2" charset="2"/>
              <a:buChar char="ü"/>
            </a:pPr>
            <a:r>
              <a:rPr lang="fa-IR" sz="2400" b="1" dirty="0">
                <a:cs typeface="B Mitra" panose="00000400000000000000" pitchFamily="2" charset="-78"/>
              </a:rPr>
              <a:t>حداکثر زمان توقف در رتبه استادیاری یا دانشیاری برای مستخدمین جدید در دانشگاه های تیپ 1، 8 سال، در دانشگاه های تیپ 2، 9 سال و دانشگاه های تیپ 3 10 سال می باشد. </a:t>
            </a:r>
            <a:endParaRPr lang="fa-IR" sz="2400" b="1" dirty="0" smtClean="0">
              <a:cs typeface="B Mitra" panose="00000400000000000000" pitchFamily="2" charset="-78"/>
            </a:endParaRPr>
          </a:p>
          <a:p>
            <a:pPr marL="800100" lvl="1" indent="-342900" algn="just" rtl="1">
              <a:buFont typeface="Wingdings" panose="05000000000000000000" pitchFamily="2" charset="2"/>
              <a:buChar char="ü"/>
            </a:pPr>
            <a:r>
              <a:rPr lang="fa-IR" sz="2400" b="1" dirty="0" smtClean="0">
                <a:cs typeface="B Mitra" panose="00000400000000000000" pitchFamily="2" charset="-78"/>
              </a:rPr>
              <a:t>در مورد اعضا هیات علمی فعلی به شرح جدول 1 عمل شود.</a:t>
            </a:r>
            <a:endParaRPr lang="fa-IR" sz="2400" b="1" dirty="0">
              <a:cs typeface="B Mitra" panose="00000400000000000000" pitchFamily="2" charset="-78"/>
            </a:endParaRPr>
          </a:p>
        </p:txBody>
      </p:sp>
      <p:sp>
        <p:nvSpPr>
          <p:cNvPr id="5" name="TextBox 4"/>
          <p:cNvSpPr txBox="1"/>
          <p:nvPr/>
        </p:nvSpPr>
        <p:spPr>
          <a:xfrm>
            <a:off x="841758" y="48128"/>
            <a:ext cx="11230378" cy="646331"/>
          </a:xfrm>
          <a:prstGeom prst="rect">
            <a:avLst/>
          </a:prstGeom>
          <a:noFill/>
        </p:spPr>
        <p:txBody>
          <a:bodyPr wrap="square" rtlCol="0">
            <a:spAutoFit/>
          </a:bodyPr>
          <a:lstStyle/>
          <a:p>
            <a:pPr algn="r" rtl="1"/>
            <a:r>
              <a:rPr lang="fa-IR" sz="3600" dirty="0" smtClean="0">
                <a:cs typeface="B Titr" panose="00000700000000000000" pitchFamily="2" charset="-78"/>
              </a:rPr>
              <a:t>دستورالعمل ترفیع سالانه و تعیین رکود علمی</a:t>
            </a:r>
          </a:p>
        </p:txBody>
      </p:sp>
      <p:pic>
        <p:nvPicPr>
          <p:cNvPr id="6" name="Picture 5"/>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rcRect/>
          <a:stretch/>
        </p:blipFill>
        <p:spPr>
          <a:xfrm>
            <a:off x="341346" y="2394196"/>
            <a:ext cx="11533822" cy="4318793"/>
          </a:xfrm>
          <a:prstGeom prst="rect">
            <a:avLst/>
          </a:prstGeom>
        </p:spPr>
      </p:pic>
      <p:pic>
        <p:nvPicPr>
          <p:cNvPr id="7" name="Picture 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07583" y="25755"/>
            <a:ext cx="1133341" cy="1068949"/>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1563" y="80493"/>
            <a:ext cx="883634" cy="859665"/>
          </a:xfrm>
          <a:prstGeom prst="rect">
            <a:avLst/>
          </a:prstGeom>
        </p:spPr>
      </p:pic>
    </p:spTree>
    <p:extLst>
      <p:ext uri="{BB962C8B-B14F-4D97-AF65-F5344CB8AC3E}">
        <p14:creationId xmlns:p14="http://schemas.microsoft.com/office/powerpoint/2010/main" val="1725946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41758" y="24064"/>
            <a:ext cx="11230378" cy="584775"/>
          </a:xfrm>
          <a:prstGeom prst="rect">
            <a:avLst/>
          </a:prstGeom>
          <a:noFill/>
        </p:spPr>
        <p:txBody>
          <a:bodyPr wrap="square" rtlCol="0">
            <a:spAutoFit/>
          </a:bodyPr>
          <a:lstStyle/>
          <a:p>
            <a:pPr algn="r" rtl="1"/>
            <a:r>
              <a:rPr lang="fa-IR" sz="3200" dirty="0" smtClean="0">
                <a:cs typeface="B Titr" panose="00000700000000000000" pitchFamily="2" charset="-78"/>
              </a:rPr>
              <a:t>دستورالعمل ترفیع سالانه و تعیین رکود علمی</a:t>
            </a:r>
          </a:p>
        </p:txBody>
      </p:sp>
      <p:sp>
        <p:nvSpPr>
          <p:cNvPr id="5" name="TextBox 4"/>
          <p:cNvSpPr txBox="1"/>
          <p:nvPr/>
        </p:nvSpPr>
        <p:spPr>
          <a:xfrm>
            <a:off x="433137" y="661731"/>
            <a:ext cx="11550315" cy="800219"/>
          </a:xfrm>
          <a:prstGeom prst="rect">
            <a:avLst/>
          </a:prstGeom>
          <a:noFill/>
        </p:spPr>
        <p:txBody>
          <a:bodyPr wrap="square" rtlCol="0">
            <a:spAutoFit/>
          </a:bodyPr>
          <a:lstStyle/>
          <a:p>
            <a:pPr algn="r" rtl="1"/>
            <a:r>
              <a:rPr lang="fa-IR" sz="2800" dirty="0" smtClean="0">
                <a:solidFill>
                  <a:srgbClr val="C00000"/>
                </a:solidFill>
                <a:cs typeface="B Titr" panose="00000700000000000000" pitchFamily="2" charset="-78"/>
              </a:rPr>
              <a:t>حداقل امتیاز پژوهشی برای ترفیع سالانه </a:t>
            </a:r>
          </a:p>
          <a:p>
            <a:pPr algn="r" rtl="1"/>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630023310"/>
              </p:ext>
            </p:extLst>
          </p:nvPr>
        </p:nvGraphicFramePr>
        <p:xfrm>
          <a:off x="477253" y="1302305"/>
          <a:ext cx="11237494" cy="2146550"/>
        </p:xfrm>
        <a:graphic>
          <a:graphicData uri="http://schemas.openxmlformats.org/drawingml/2006/table">
            <a:tbl>
              <a:tblPr firstRow="1" bandRow="1">
                <a:tableStyleId>{68D230F3-CF80-4859-8CE7-A43EE81993B5}</a:tableStyleId>
              </a:tblPr>
              <a:tblGrid>
                <a:gridCol w="3011905"/>
                <a:gridCol w="2791326"/>
                <a:gridCol w="5434263"/>
              </a:tblGrid>
              <a:tr h="430528">
                <a:tc>
                  <a:txBody>
                    <a:bodyPr/>
                    <a:lstStyle/>
                    <a:p>
                      <a:pPr algn="ctr"/>
                      <a:r>
                        <a:rPr lang="fa-IR" sz="2400" dirty="0" smtClean="0">
                          <a:cs typeface="B Titr" panose="00000700000000000000" pitchFamily="2" charset="-78"/>
                        </a:rPr>
                        <a:t>هیات علمی پژوهشی</a:t>
                      </a:r>
                      <a:endParaRPr lang="en-US" sz="2400" dirty="0">
                        <a:cs typeface="B Titr" panose="00000700000000000000" pitchFamily="2" charset="-78"/>
                      </a:endParaRPr>
                    </a:p>
                  </a:txBody>
                  <a:tcPr anchor="ctr"/>
                </a:tc>
                <a:tc>
                  <a:txBody>
                    <a:bodyPr/>
                    <a:lstStyle/>
                    <a:p>
                      <a:pPr algn="ctr"/>
                      <a:r>
                        <a:rPr lang="fa-IR" sz="2400" dirty="0" smtClean="0">
                          <a:cs typeface="B Titr" panose="00000700000000000000" pitchFamily="2" charset="-78"/>
                        </a:rPr>
                        <a:t>هیات</a:t>
                      </a:r>
                      <a:r>
                        <a:rPr lang="fa-IR" sz="2400" baseline="0" dirty="0" smtClean="0">
                          <a:cs typeface="B Titr" panose="00000700000000000000" pitchFamily="2" charset="-78"/>
                        </a:rPr>
                        <a:t> علمی آموزشی</a:t>
                      </a:r>
                      <a:endParaRPr lang="en-US" sz="2400" dirty="0">
                        <a:cs typeface="B Titr" panose="00000700000000000000" pitchFamily="2" charset="-78"/>
                      </a:endParaRPr>
                    </a:p>
                  </a:txBody>
                  <a:tcPr anchor="ctr"/>
                </a:tc>
                <a:tc>
                  <a:txBody>
                    <a:bodyPr/>
                    <a:lstStyle/>
                    <a:p>
                      <a:pPr algn="ctr"/>
                      <a:r>
                        <a:rPr lang="fa-IR" sz="2400" dirty="0" smtClean="0">
                          <a:cs typeface="B Titr" panose="00000700000000000000" pitchFamily="2" charset="-78"/>
                        </a:rPr>
                        <a:t>نوع دانشگاه</a:t>
                      </a:r>
                      <a:endParaRPr lang="en-US" sz="2400" dirty="0">
                        <a:cs typeface="B Titr" panose="00000700000000000000" pitchFamily="2" charset="-78"/>
                      </a:endParaRPr>
                    </a:p>
                  </a:txBody>
                  <a:tcPr anchor="ctr"/>
                </a:tc>
              </a:tr>
              <a:tr h="430528">
                <a:tc>
                  <a:txBody>
                    <a:bodyPr/>
                    <a:lstStyle/>
                    <a:p>
                      <a:pPr algn="ctr"/>
                      <a:r>
                        <a:rPr lang="fa-IR" sz="2400" dirty="0" smtClean="0">
                          <a:cs typeface="B Mitra" panose="00000400000000000000" pitchFamily="2" charset="-78"/>
                        </a:rPr>
                        <a:t>6</a:t>
                      </a:r>
                      <a:endParaRPr lang="en-US" sz="2400" dirty="0">
                        <a:cs typeface="B Mitra" panose="00000400000000000000" pitchFamily="2" charset="-78"/>
                      </a:endParaRPr>
                    </a:p>
                  </a:txBody>
                  <a:tcPr anchor="ctr"/>
                </a:tc>
                <a:tc>
                  <a:txBody>
                    <a:bodyPr/>
                    <a:lstStyle/>
                    <a:p>
                      <a:pPr algn="ctr"/>
                      <a:r>
                        <a:rPr lang="fa-IR" sz="2400" dirty="0" smtClean="0">
                          <a:cs typeface="B Mitra" panose="00000400000000000000" pitchFamily="2" charset="-78"/>
                        </a:rPr>
                        <a:t>3</a:t>
                      </a:r>
                      <a:endParaRPr lang="en-US" sz="2400" dirty="0">
                        <a:cs typeface="B Mitra" panose="00000400000000000000" pitchFamily="2" charset="-78"/>
                      </a:endParaRPr>
                    </a:p>
                  </a:txBody>
                  <a:tcPr anchor="ctr"/>
                </a:tc>
                <a:tc>
                  <a:txBody>
                    <a:bodyPr/>
                    <a:lstStyle/>
                    <a:p>
                      <a:pPr algn="ctr"/>
                      <a:r>
                        <a:rPr lang="fa-IR" sz="2000" b="1" dirty="0" smtClean="0">
                          <a:cs typeface="B Mitra" panose="00000400000000000000" pitchFamily="2" charset="-78"/>
                        </a:rPr>
                        <a:t>تیپ یک</a:t>
                      </a:r>
                      <a:endParaRPr lang="en-US" sz="2000" b="1" dirty="0">
                        <a:cs typeface="B Mitra" panose="00000400000000000000" pitchFamily="2" charset="-78"/>
                      </a:endParaRPr>
                    </a:p>
                  </a:txBody>
                  <a:tcPr anchor="ctr"/>
                </a:tc>
              </a:tr>
              <a:tr h="774950">
                <a:tc>
                  <a:txBody>
                    <a:bodyPr/>
                    <a:lstStyle/>
                    <a:p>
                      <a:pPr algn="ctr"/>
                      <a:r>
                        <a:rPr lang="fa-IR" sz="2400" b="1" dirty="0" smtClean="0">
                          <a:cs typeface="B Mitra" panose="00000400000000000000" pitchFamily="2" charset="-78"/>
                        </a:rPr>
                        <a:t>4/5</a:t>
                      </a:r>
                      <a:endParaRPr lang="en-US" sz="2400" b="1" dirty="0">
                        <a:cs typeface="B Mitra" panose="00000400000000000000" pitchFamily="2" charset="-78"/>
                      </a:endParaRPr>
                    </a:p>
                  </a:txBody>
                  <a:tcPr anchor="ctr"/>
                </a:tc>
                <a:tc>
                  <a:txBody>
                    <a:bodyPr/>
                    <a:lstStyle/>
                    <a:p>
                      <a:pPr algn="ctr"/>
                      <a:r>
                        <a:rPr lang="fa-IR" sz="2400" b="1" dirty="0" smtClean="0">
                          <a:cs typeface="B Mitra" panose="00000400000000000000" pitchFamily="2" charset="-78"/>
                        </a:rPr>
                        <a:t>2</a:t>
                      </a:r>
                      <a:endParaRPr lang="en-US" sz="2400" b="1" dirty="0">
                        <a:cs typeface="B Mitra" panose="00000400000000000000" pitchFamily="2" charset="-78"/>
                      </a:endParaRPr>
                    </a:p>
                  </a:txBody>
                  <a:tcPr anchor="ctr"/>
                </a:tc>
                <a:tc>
                  <a:txBody>
                    <a:bodyPr/>
                    <a:lstStyle/>
                    <a:p>
                      <a:pPr algn="ctr"/>
                      <a:r>
                        <a:rPr lang="fa-IR" sz="2000" b="1" dirty="0" smtClean="0">
                          <a:cs typeface="B Mitra" panose="00000400000000000000" pitchFamily="2" charset="-78"/>
                        </a:rPr>
                        <a:t>تیپ دو،</a:t>
                      </a:r>
                      <a:r>
                        <a:rPr lang="fa-IR" sz="2000" b="1" baseline="0" dirty="0" smtClean="0">
                          <a:cs typeface="B Mitra" panose="00000400000000000000" pitchFamily="2" charset="-78"/>
                        </a:rPr>
                        <a:t> دانشگاه شاهد، دانشگاه بقیه ا...، انستیتو پاستور ایران و سمنان </a:t>
                      </a:r>
                      <a:endParaRPr lang="en-US" sz="2000" b="1" dirty="0">
                        <a:cs typeface="B Mitra" panose="00000400000000000000" pitchFamily="2" charset="-78"/>
                      </a:endParaRPr>
                    </a:p>
                  </a:txBody>
                  <a:tcPr anchor="ctr"/>
                </a:tc>
              </a:tr>
              <a:tr h="430528">
                <a:tc>
                  <a:txBody>
                    <a:bodyPr/>
                    <a:lstStyle/>
                    <a:p>
                      <a:pPr algn="ctr"/>
                      <a:r>
                        <a:rPr lang="fa-IR" sz="2400" dirty="0" smtClean="0">
                          <a:cs typeface="B Mitra" panose="00000400000000000000" pitchFamily="2" charset="-78"/>
                        </a:rPr>
                        <a:t>3</a:t>
                      </a:r>
                      <a:endParaRPr lang="en-US" sz="2400" dirty="0">
                        <a:cs typeface="B Mitra" panose="00000400000000000000" pitchFamily="2" charset="-78"/>
                      </a:endParaRPr>
                    </a:p>
                  </a:txBody>
                  <a:tcPr anchor="ctr"/>
                </a:tc>
                <a:tc>
                  <a:txBody>
                    <a:bodyPr/>
                    <a:lstStyle/>
                    <a:p>
                      <a:pPr algn="ctr"/>
                      <a:r>
                        <a:rPr lang="fa-IR" sz="2400" dirty="0" smtClean="0">
                          <a:cs typeface="B Mitra" panose="00000400000000000000" pitchFamily="2" charset="-78"/>
                        </a:rPr>
                        <a:t>1</a:t>
                      </a:r>
                      <a:endParaRPr lang="en-US" sz="2400" dirty="0">
                        <a:cs typeface="B Mitra" panose="00000400000000000000" pitchFamily="2" charset="-78"/>
                      </a:endParaRPr>
                    </a:p>
                  </a:txBody>
                  <a:tcPr anchor="ctr"/>
                </a:tc>
                <a:tc>
                  <a:txBody>
                    <a:bodyPr/>
                    <a:lstStyle/>
                    <a:p>
                      <a:pPr algn="ctr"/>
                      <a:r>
                        <a:rPr lang="fa-IR" sz="2000" b="1" dirty="0" smtClean="0">
                          <a:cs typeface="B Mitra" panose="00000400000000000000" pitchFamily="2" charset="-78"/>
                        </a:rPr>
                        <a:t>تیپ سه،</a:t>
                      </a:r>
                      <a:r>
                        <a:rPr lang="fa-IR" sz="2000" b="1" baseline="0" dirty="0" smtClean="0">
                          <a:cs typeface="B Mitra" panose="00000400000000000000" pitchFamily="2" charset="-78"/>
                        </a:rPr>
                        <a:t> دانشگاه علوم پزشکی ارتش</a:t>
                      </a:r>
                      <a:endParaRPr lang="en-US" sz="2000" b="1" dirty="0">
                        <a:cs typeface="B Mitra" panose="00000400000000000000" pitchFamily="2" charset="-78"/>
                      </a:endParaRPr>
                    </a:p>
                  </a:txBody>
                  <a:tcPr anchor="ctr"/>
                </a:tc>
              </a:tr>
            </a:tbl>
          </a:graphicData>
        </a:graphic>
      </p:graphicFrame>
      <p:pic>
        <p:nvPicPr>
          <p:cNvPr id="8" name="Picture 7"/>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33137" y="3606964"/>
            <a:ext cx="11410448" cy="3154780"/>
          </a:xfrm>
          <a:prstGeom prst="rect">
            <a:avLst/>
          </a:prstGeom>
        </p:spPr>
      </p:pic>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07583" y="25755"/>
            <a:ext cx="1133341" cy="1068949"/>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563" y="80493"/>
            <a:ext cx="883634" cy="859665"/>
          </a:xfrm>
          <a:prstGeom prst="rect">
            <a:avLst/>
          </a:prstGeom>
        </p:spPr>
      </p:pic>
    </p:spTree>
    <p:extLst>
      <p:ext uri="{BB962C8B-B14F-4D97-AF65-F5344CB8AC3E}">
        <p14:creationId xmlns:p14="http://schemas.microsoft.com/office/powerpoint/2010/main" val="1490320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25590" y="750722"/>
            <a:ext cx="11818018" cy="5710238"/>
          </a:xfrm>
          <a:prstGeom prst="rect">
            <a:avLst/>
          </a:prstGeom>
        </p:spPr>
      </p:pic>
      <p:sp>
        <p:nvSpPr>
          <p:cNvPr id="8" name="TextBox 7"/>
          <p:cNvSpPr txBox="1"/>
          <p:nvPr/>
        </p:nvSpPr>
        <p:spPr>
          <a:xfrm>
            <a:off x="841758" y="24064"/>
            <a:ext cx="11230378" cy="584775"/>
          </a:xfrm>
          <a:prstGeom prst="rect">
            <a:avLst/>
          </a:prstGeom>
          <a:noFill/>
        </p:spPr>
        <p:txBody>
          <a:bodyPr wrap="square" rtlCol="0">
            <a:spAutoFit/>
          </a:bodyPr>
          <a:lstStyle/>
          <a:p>
            <a:pPr algn="r" rtl="1"/>
            <a:r>
              <a:rPr lang="fa-IR" sz="3200" dirty="0" smtClean="0">
                <a:cs typeface="B Titr" panose="00000700000000000000" pitchFamily="2" charset="-78"/>
              </a:rPr>
              <a:t>دستورالعمل ترفیع سالانه و تعیین رکود علمی</a:t>
            </a:r>
          </a:p>
        </p:txBody>
      </p:sp>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07583" y="25755"/>
            <a:ext cx="1133341" cy="1068949"/>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563" y="80493"/>
            <a:ext cx="883634" cy="859665"/>
          </a:xfrm>
          <a:prstGeom prst="rect">
            <a:avLst/>
          </a:prstGeom>
        </p:spPr>
      </p:pic>
    </p:spTree>
    <p:extLst>
      <p:ext uri="{BB962C8B-B14F-4D97-AF65-F5344CB8AC3E}">
        <p14:creationId xmlns:p14="http://schemas.microsoft.com/office/powerpoint/2010/main" val="1678859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1300766" y="2086377"/>
            <a:ext cx="9131121" cy="2009104"/>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2059" y="122349"/>
            <a:ext cx="1859924" cy="1859924"/>
          </a:xfrm>
          <a:prstGeom prst="rect">
            <a:avLst/>
          </a:prstGeom>
        </p:spPr>
      </p:pic>
      <p:pic>
        <p:nvPicPr>
          <p:cNvPr id="6" name="Picture 5"/>
          <p:cNvPicPr>
            <a:picLocks noChangeAspect="1"/>
          </p:cNvPicPr>
          <p:nvPr/>
        </p:nvPicPr>
        <p:blipFill rotWithShape="1">
          <a:blip r:embed="rId5" cstate="email">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a:ext>
            </a:extLst>
          </a:blip>
          <a:srcRect/>
          <a:stretch/>
        </p:blipFill>
        <p:spPr>
          <a:xfrm>
            <a:off x="9762187" y="12880"/>
            <a:ext cx="2331076" cy="2199615"/>
          </a:xfrm>
          <a:prstGeom prst="rect">
            <a:avLst/>
          </a:prstGeom>
        </p:spPr>
      </p:pic>
      <p:sp>
        <p:nvSpPr>
          <p:cNvPr id="7" name="TextBox 6"/>
          <p:cNvSpPr txBox="1"/>
          <p:nvPr/>
        </p:nvSpPr>
        <p:spPr>
          <a:xfrm>
            <a:off x="463639" y="4443209"/>
            <a:ext cx="11230378" cy="2123658"/>
          </a:xfrm>
          <a:prstGeom prst="rect">
            <a:avLst/>
          </a:prstGeom>
          <a:noFill/>
        </p:spPr>
        <p:txBody>
          <a:bodyPr wrap="square" rtlCol="0">
            <a:spAutoFit/>
          </a:bodyPr>
          <a:lstStyle/>
          <a:p>
            <a:pPr algn="r" rtl="1"/>
            <a:r>
              <a:rPr lang="fa-IR" sz="2400" dirty="0" smtClean="0">
                <a:cs typeface="B Titr" panose="00000700000000000000" pitchFamily="2" charset="-78"/>
              </a:rPr>
              <a:t>شامل دو بخش است: </a:t>
            </a:r>
          </a:p>
          <a:p>
            <a:pPr algn="r" rtl="1"/>
            <a:r>
              <a:rPr lang="fa-IR" sz="2400" dirty="0" smtClean="0">
                <a:cs typeface="B Titr" panose="00000700000000000000" pitchFamily="2" charset="-78"/>
              </a:rPr>
              <a:t>                                                                       بخش اول: </a:t>
            </a:r>
            <a:r>
              <a:rPr lang="fa-IR" sz="2400" dirty="0" smtClean="0">
                <a:solidFill>
                  <a:srgbClr val="C00000"/>
                </a:solidFill>
                <a:cs typeface="B Titr" panose="00000700000000000000" pitchFamily="2" charset="-78"/>
              </a:rPr>
              <a:t>موسسات آموزشی</a:t>
            </a:r>
          </a:p>
          <a:p>
            <a:pPr algn="r" rtl="1"/>
            <a:r>
              <a:rPr lang="fa-IR" sz="2400" dirty="0" smtClean="0">
                <a:cs typeface="B Titr" panose="00000700000000000000" pitchFamily="2" charset="-78"/>
              </a:rPr>
              <a:t>                                                                       بخش دوم: </a:t>
            </a:r>
            <a:r>
              <a:rPr lang="fa-IR" sz="2400" dirty="0" smtClean="0">
                <a:solidFill>
                  <a:srgbClr val="C00000"/>
                </a:solidFill>
                <a:cs typeface="B Titr" panose="00000700000000000000" pitchFamily="2" charset="-78"/>
              </a:rPr>
              <a:t>موسسات پژوهشی</a:t>
            </a:r>
          </a:p>
          <a:p>
            <a:pPr algn="r" rtl="1"/>
            <a:endParaRPr lang="fa-IR" sz="2400" dirty="0" smtClean="0">
              <a:cs typeface="B Titr" panose="00000700000000000000" pitchFamily="2" charset="-78"/>
            </a:endParaRPr>
          </a:p>
          <a:p>
            <a:pPr algn="r" rtl="1"/>
            <a:endParaRPr lang="fa-IR" dirty="0">
              <a:cs typeface="B Titr" panose="00000700000000000000" pitchFamily="2" charset="-78"/>
            </a:endParaRPr>
          </a:p>
          <a:p>
            <a:pPr algn="r" rtl="1"/>
            <a:r>
              <a:rPr lang="fa-IR" dirty="0" smtClean="0">
                <a:cs typeface="B Titr" panose="00000700000000000000" pitchFamily="2" charset="-78"/>
              </a:rPr>
              <a:t>در هر یک از موسسات مذکور فعالیت های پژوهشی و فناوری بطور جداگانه بررسی می گردد. </a:t>
            </a:r>
          </a:p>
        </p:txBody>
      </p:sp>
    </p:spTree>
    <p:extLst>
      <p:ext uri="{BB962C8B-B14F-4D97-AF65-F5344CB8AC3E}">
        <p14:creationId xmlns:p14="http://schemas.microsoft.com/office/powerpoint/2010/main" val="1534969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0508" y="167341"/>
            <a:ext cx="11590984" cy="2523768"/>
          </a:xfrm>
          <a:prstGeom prst="rect">
            <a:avLst/>
          </a:prstGeom>
          <a:noFill/>
        </p:spPr>
        <p:txBody>
          <a:bodyPr wrap="square" rtlCol="0">
            <a:spAutoFit/>
          </a:bodyPr>
          <a:lstStyle/>
          <a:p>
            <a:pPr algn="r" rtl="1">
              <a:spcAft>
                <a:spcPts val="1200"/>
              </a:spcAft>
            </a:pPr>
            <a:r>
              <a:rPr lang="fa-IR" sz="4000" dirty="0" smtClean="0">
                <a:cs typeface="B Titr" panose="00000700000000000000" pitchFamily="2" charset="-78"/>
              </a:rPr>
              <a:t>بخش اول: </a:t>
            </a:r>
            <a:r>
              <a:rPr lang="fa-IR" sz="4000" dirty="0" smtClean="0">
                <a:solidFill>
                  <a:srgbClr val="C00000"/>
                </a:solidFill>
                <a:cs typeface="B Titr" panose="00000700000000000000" pitchFamily="2" charset="-78"/>
              </a:rPr>
              <a:t>موسسات آموزشی</a:t>
            </a:r>
          </a:p>
          <a:p>
            <a:pPr algn="r" rtl="1"/>
            <a:r>
              <a:rPr lang="fa-IR" sz="3600" dirty="0" smtClean="0">
                <a:cs typeface="B Titr" panose="00000700000000000000" pitchFamily="2" charset="-78"/>
              </a:rPr>
              <a:t>ماده 3- فعالیتهای پژوهشی – فناوری</a:t>
            </a:r>
          </a:p>
          <a:p>
            <a:pPr algn="r" rtl="1"/>
            <a:endParaRPr lang="fa-IR" sz="3600" dirty="0">
              <a:cs typeface="B Titr" panose="00000700000000000000" pitchFamily="2" charset="-78"/>
            </a:endParaRPr>
          </a:p>
          <a:p>
            <a:pPr algn="r" rtl="1"/>
            <a:endParaRPr lang="fa-IR" sz="3600" dirty="0" smtClean="0">
              <a:cs typeface="B Titr" panose="00000700000000000000" pitchFamily="2" charset="-78"/>
            </a:endParaRPr>
          </a:p>
        </p:txBody>
      </p:sp>
      <p:sp>
        <p:nvSpPr>
          <p:cNvPr id="5" name="TextBox 4"/>
          <p:cNvSpPr txBox="1"/>
          <p:nvPr/>
        </p:nvSpPr>
        <p:spPr>
          <a:xfrm>
            <a:off x="399245" y="1803043"/>
            <a:ext cx="11530884" cy="2862322"/>
          </a:xfrm>
          <a:prstGeom prst="rect">
            <a:avLst/>
          </a:prstGeom>
          <a:noFill/>
        </p:spPr>
        <p:txBody>
          <a:bodyPr wrap="square" rtlCol="0">
            <a:spAutoFit/>
          </a:bodyPr>
          <a:lstStyle/>
          <a:p>
            <a:pPr algn="just" rtl="1">
              <a:lnSpc>
                <a:spcPct val="150000"/>
              </a:lnSpc>
            </a:pPr>
            <a:r>
              <a:rPr lang="fa-IR" sz="2400" b="1" dirty="0">
                <a:cs typeface="B Mitra" panose="00000400000000000000" pitchFamily="2" charset="-78"/>
              </a:rPr>
              <a:t>به مجموعه فعالیتهای عضو هیات علمی اطلاق می گردد که ضمن برخورداری از ویژگی هدفمندی ساختار یافته قابلیت کشف و توسعه حقایق یا ایجاد توانایی پیاده سازی و بکارگیری یافته های علمی را داشته و در عمل قادر به رفع نیاز جامعه و شکستن مرزهای دانش بصورت متوازن و منطبق بر اولویت های مصوب تحقیقاتی و فناورانه وزارتین (وزارتخانه های علوم، تحقیقات و فناوری و بهداشت، درمان و آموزش پزشکی) باشد. </a:t>
            </a:r>
          </a:p>
          <a:p>
            <a:pPr algn="r" rtl="1">
              <a:lnSpc>
                <a:spcPct val="150000"/>
              </a:lnSpc>
            </a:pPr>
            <a:endParaRPr lang="en-US" sz="2400" b="1" dirty="0">
              <a:cs typeface="B Mitra" panose="00000400000000000000" pitchFamily="2" charset="-78"/>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07583" y="25755"/>
            <a:ext cx="1133341" cy="1068949"/>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63" y="80493"/>
            <a:ext cx="883634" cy="859665"/>
          </a:xfrm>
          <a:prstGeom prst="rect">
            <a:avLst/>
          </a:prstGeom>
        </p:spPr>
      </p:pic>
    </p:spTree>
    <p:extLst>
      <p:ext uri="{BB962C8B-B14F-4D97-AF65-F5344CB8AC3E}">
        <p14:creationId xmlns:p14="http://schemas.microsoft.com/office/powerpoint/2010/main" val="3098226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0508" y="167341"/>
            <a:ext cx="11590984" cy="1908215"/>
          </a:xfrm>
          <a:prstGeom prst="rect">
            <a:avLst/>
          </a:prstGeom>
          <a:noFill/>
        </p:spPr>
        <p:txBody>
          <a:bodyPr wrap="square" rtlCol="0">
            <a:spAutoFit/>
          </a:bodyPr>
          <a:lstStyle/>
          <a:p>
            <a:pPr algn="r" rtl="1">
              <a:spcAft>
                <a:spcPts val="1200"/>
              </a:spcAft>
            </a:pPr>
            <a:r>
              <a:rPr lang="fa-IR" sz="3600" dirty="0" smtClean="0">
                <a:cs typeface="B Titr" panose="00000700000000000000" pitchFamily="2" charset="-78"/>
              </a:rPr>
              <a:t>بخش اول: </a:t>
            </a:r>
            <a:r>
              <a:rPr lang="fa-IR" sz="3600" dirty="0" smtClean="0">
                <a:solidFill>
                  <a:srgbClr val="C00000"/>
                </a:solidFill>
                <a:cs typeface="B Titr" panose="00000700000000000000" pitchFamily="2" charset="-78"/>
              </a:rPr>
              <a:t>موسسات آموزشی</a:t>
            </a:r>
          </a:p>
          <a:p>
            <a:pPr algn="r" rtl="1"/>
            <a:endParaRPr lang="fa-IR" sz="3600" dirty="0">
              <a:cs typeface="B Titr" panose="00000700000000000000" pitchFamily="2" charset="-78"/>
            </a:endParaRPr>
          </a:p>
          <a:p>
            <a:pPr algn="r" rtl="1"/>
            <a:endParaRPr lang="fa-IR" sz="3600" dirty="0" smtClean="0">
              <a:cs typeface="B Titr" panose="00000700000000000000" pitchFamily="2" charset="-78"/>
            </a:endParaRPr>
          </a:p>
        </p:txBody>
      </p:sp>
      <p:pic>
        <p:nvPicPr>
          <p:cNvPr id="7" name="Picture 6"/>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300508" y="991672"/>
            <a:ext cx="11715481" cy="5795493"/>
          </a:xfrm>
          <a:prstGeom prst="rect">
            <a:avLst/>
          </a:prstGeom>
        </p:spPr>
      </p:pic>
      <p:sp>
        <p:nvSpPr>
          <p:cNvPr id="8" name="Down Arrow 7">
            <a:hlinkClick r:id="rId4" action="ppaction://hlinksldjump"/>
          </p:cNvPr>
          <p:cNvSpPr/>
          <p:nvPr/>
        </p:nvSpPr>
        <p:spPr>
          <a:xfrm rot="5400000">
            <a:off x="397311" y="70538"/>
            <a:ext cx="517358" cy="710964"/>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9" name="Down Arrow 8">
            <a:hlinkClick r:id="rId5" action="ppaction://hlinksldjump"/>
          </p:cNvPr>
          <p:cNvSpPr/>
          <p:nvPr/>
        </p:nvSpPr>
        <p:spPr>
          <a:xfrm>
            <a:off x="926432" y="4114800"/>
            <a:ext cx="433136" cy="613611"/>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2293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1022684" y="248769"/>
            <a:ext cx="10154653" cy="6452820"/>
          </a:xfrm>
          <a:prstGeom prst="rect">
            <a:avLst/>
          </a:prstGeom>
        </p:spPr>
      </p:pic>
      <p:sp>
        <p:nvSpPr>
          <p:cNvPr id="3" name="Right Arrow 2">
            <a:hlinkClick r:id="rId4" action="ppaction://hlinksldjump"/>
          </p:cNvPr>
          <p:cNvSpPr/>
          <p:nvPr/>
        </p:nvSpPr>
        <p:spPr>
          <a:xfrm>
            <a:off x="10924674" y="248769"/>
            <a:ext cx="782052" cy="509220"/>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4229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68946" y="1700009"/>
            <a:ext cx="10174310" cy="6401753"/>
          </a:xfrm>
          <a:prstGeom prst="rect">
            <a:avLst/>
          </a:prstGeom>
          <a:noFill/>
        </p:spPr>
        <p:txBody>
          <a:bodyPr wrap="square" rtlCol="0">
            <a:spAutoFit/>
          </a:bodyPr>
          <a:lstStyle/>
          <a:p>
            <a:pPr algn="ctr" rtl="1">
              <a:lnSpc>
                <a:spcPct val="200000"/>
              </a:lnSpc>
            </a:pPr>
            <a:r>
              <a:rPr lang="fa-IR" sz="2800" b="1" dirty="0" smtClean="0">
                <a:cs typeface="B Titr" panose="00000700000000000000" pitchFamily="2" charset="-78"/>
              </a:rPr>
              <a:t>نحوه محاسبه امتیاز پژوهشی  بر مبنای </a:t>
            </a:r>
          </a:p>
          <a:p>
            <a:pPr algn="ctr" rtl="1">
              <a:lnSpc>
                <a:spcPct val="200000"/>
              </a:lnSpc>
            </a:pPr>
            <a:r>
              <a:rPr lang="fa-IR" sz="2800" b="1" dirty="0" smtClean="0">
                <a:cs typeface="B Titr" panose="00000700000000000000" pitchFamily="2" charset="-78"/>
              </a:rPr>
              <a:t>شیوه نامه پرداخت </a:t>
            </a:r>
            <a:r>
              <a:rPr lang="fa-IR" sz="2800" b="1" dirty="0">
                <a:cs typeface="B Titr" panose="00000700000000000000" pitchFamily="2" charset="-78"/>
              </a:rPr>
              <a:t>فوق‌العاده محرومیت از مطب</a:t>
            </a:r>
            <a:endParaRPr lang="en-US" sz="2800" dirty="0">
              <a:cs typeface="B Titr" panose="00000700000000000000" pitchFamily="2" charset="-78"/>
            </a:endParaRPr>
          </a:p>
          <a:p>
            <a:pPr algn="ctr" rtl="1">
              <a:lnSpc>
                <a:spcPct val="200000"/>
              </a:lnSpc>
            </a:pPr>
            <a:r>
              <a:rPr lang="fa-IR" sz="2800" b="1" dirty="0">
                <a:cs typeface="B Titr" panose="00000700000000000000" pitchFamily="2" charset="-78"/>
              </a:rPr>
              <a:t> (‌تمام‌وقتي جغرافيايي)</a:t>
            </a:r>
            <a:endParaRPr lang="en-US" sz="2800" dirty="0">
              <a:cs typeface="B Titr" panose="00000700000000000000" pitchFamily="2" charset="-78"/>
            </a:endParaRPr>
          </a:p>
          <a:p>
            <a:pPr algn="ctr" rtl="1">
              <a:lnSpc>
                <a:spcPct val="200000"/>
              </a:lnSpc>
            </a:pPr>
            <a:r>
              <a:rPr lang="fa-IR" sz="2800" b="1" dirty="0">
                <a:cs typeface="B Titr" panose="00000700000000000000" pitchFamily="2" charset="-78"/>
              </a:rPr>
              <a:t> اعضاء </a:t>
            </a:r>
            <a:r>
              <a:rPr lang="fa-IR" sz="2800" b="1" dirty="0" smtClean="0">
                <a:cs typeface="B Titr" panose="00000700000000000000" pitchFamily="2" charset="-78"/>
              </a:rPr>
              <a:t>هیئت‌علمی</a:t>
            </a:r>
          </a:p>
          <a:p>
            <a:pPr algn="ctr" rtl="1">
              <a:lnSpc>
                <a:spcPct val="200000"/>
              </a:lnSpc>
            </a:pPr>
            <a:r>
              <a:rPr lang="fa-IR" sz="2800" b="1" dirty="0">
                <a:cs typeface="B Titr" panose="00000700000000000000" pitchFamily="2" charset="-78"/>
              </a:rPr>
              <a:t> </a:t>
            </a:r>
            <a:r>
              <a:rPr lang="fa-IR" sz="2800" b="1" smtClean="0">
                <a:cs typeface="B Titr" panose="00000700000000000000" pitchFamily="2" charset="-78"/>
              </a:rPr>
              <a:t>دکتر پرویز </a:t>
            </a:r>
            <a:r>
              <a:rPr lang="fa-IR" sz="2800" b="1" dirty="0" smtClean="0">
                <a:cs typeface="B Titr" panose="00000700000000000000" pitchFamily="2" charset="-78"/>
              </a:rPr>
              <a:t>کوخایی</a:t>
            </a:r>
          </a:p>
          <a:p>
            <a:pPr algn="ctr" rtl="1">
              <a:lnSpc>
                <a:spcPct val="200000"/>
              </a:lnSpc>
            </a:pPr>
            <a:r>
              <a:rPr lang="fa-IR" sz="2800" b="1" dirty="0" smtClean="0">
                <a:cs typeface="B Titr" panose="00000700000000000000" pitchFamily="2" charset="-78"/>
              </a:rPr>
              <a:t>زمان اجرایی شیوه نامه: از تاریخ 1396/1/1</a:t>
            </a:r>
            <a:endParaRPr lang="en-US" sz="2800" b="1" dirty="0" smtClean="0">
              <a:cs typeface="B Titr" panose="00000700000000000000" pitchFamily="2" charset="-78"/>
            </a:endParaRPr>
          </a:p>
          <a:p>
            <a:pPr algn="ctr" rtl="1">
              <a:lnSpc>
                <a:spcPct val="200000"/>
              </a:lnSpc>
            </a:pPr>
            <a:endParaRPr lang="en-US" sz="2800" dirty="0">
              <a:cs typeface="B Titr" panose="00000700000000000000" pitchFamily="2" charset="-78"/>
            </a:endParaRPr>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2059" y="122349"/>
            <a:ext cx="1859924" cy="1859924"/>
          </a:xfrm>
          <a:prstGeom prst="rect">
            <a:avLst/>
          </a:prstGeom>
        </p:spPr>
      </p:pic>
      <p:pic>
        <p:nvPicPr>
          <p:cNvPr id="6" name="Picture 5"/>
          <p:cNvPicPr>
            <a:picLocks noChangeAspect="1"/>
          </p:cNvPicPr>
          <p:nvPr/>
        </p:nvPicPr>
        <p:blipFill rotWithShape="1">
          <a:blip r:embed="rId3" cstate="email">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a:ext>
            </a:extLst>
          </a:blip>
          <a:srcRect/>
          <a:stretch/>
        </p:blipFill>
        <p:spPr>
          <a:xfrm>
            <a:off x="9762187" y="12880"/>
            <a:ext cx="2331076" cy="2199615"/>
          </a:xfrm>
          <a:prstGeom prst="rect">
            <a:avLst/>
          </a:prstGeom>
        </p:spPr>
      </p:pic>
    </p:spTree>
    <p:extLst>
      <p:ext uri="{BB962C8B-B14F-4D97-AF65-F5344CB8AC3E}">
        <p14:creationId xmlns:p14="http://schemas.microsoft.com/office/powerpoint/2010/main" val="1834233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rcRect/>
          <a:stretch/>
        </p:blipFill>
        <p:spPr>
          <a:xfrm>
            <a:off x="637674" y="288758"/>
            <a:ext cx="10732167" cy="6232358"/>
          </a:xfrm>
          <a:prstGeom prst="rect">
            <a:avLst/>
          </a:prstGeom>
        </p:spPr>
      </p:pic>
      <p:sp>
        <p:nvSpPr>
          <p:cNvPr id="3" name="Down Arrow 2">
            <a:hlinkClick r:id="rId4" action="ppaction://hlinksldjump"/>
          </p:cNvPr>
          <p:cNvSpPr/>
          <p:nvPr/>
        </p:nvSpPr>
        <p:spPr>
          <a:xfrm rot="10800000">
            <a:off x="108284" y="84221"/>
            <a:ext cx="348916" cy="685799"/>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5793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225287" y="1126434"/>
            <a:ext cx="11739559" cy="5731565"/>
          </a:xfrm>
          <a:prstGeom prst="rect">
            <a:avLst/>
          </a:prstGeom>
        </p:spPr>
      </p:pic>
      <p:pic>
        <p:nvPicPr>
          <p:cNvPr id="5" name="Picture 4"/>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rcRect/>
          <a:stretch/>
        </p:blipFill>
        <p:spPr>
          <a:xfrm>
            <a:off x="225287" y="103031"/>
            <a:ext cx="11726308" cy="1017432"/>
          </a:xfrm>
          <a:prstGeom prst="rect">
            <a:avLst/>
          </a:prstGeom>
        </p:spPr>
      </p:pic>
    </p:spTree>
    <p:extLst>
      <p:ext uri="{BB962C8B-B14F-4D97-AF65-F5344CB8AC3E}">
        <p14:creationId xmlns:p14="http://schemas.microsoft.com/office/powerpoint/2010/main" val="541184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257577" y="1081820"/>
            <a:ext cx="11694018" cy="5640951"/>
          </a:xfrm>
          <a:prstGeom prst="rect">
            <a:avLst/>
          </a:prstGeom>
        </p:spPr>
      </p:pic>
      <p:pic>
        <p:nvPicPr>
          <p:cNvPr id="5" name="Picture 4"/>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rcRect/>
          <a:stretch/>
        </p:blipFill>
        <p:spPr>
          <a:xfrm>
            <a:off x="257577" y="103031"/>
            <a:ext cx="11694018" cy="1017432"/>
          </a:xfrm>
          <a:prstGeom prst="rect">
            <a:avLst/>
          </a:prstGeom>
        </p:spPr>
      </p:pic>
    </p:spTree>
    <p:extLst>
      <p:ext uri="{BB962C8B-B14F-4D97-AF65-F5344CB8AC3E}">
        <p14:creationId xmlns:p14="http://schemas.microsoft.com/office/powerpoint/2010/main" val="27415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257577" y="991674"/>
            <a:ext cx="11719775" cy="5769734"/>
          </a:xfrm>
          <a:prstGeom prst="rect">
            <a:avLst/>
          </a:prstGeom>
        </p:spPr>
      </p:pic>
      <p:pic>
        <p:nvPicPr>
          <p:cNvPr id="5" name="Picture 4"/>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rcRect/>
          <a:stretch/>
        </p:blipFill>
        <p:spPr>
          <a:xfrm>
            <a:off x="231072" y="64394"/>
            <a:ext cx="11746279" cy="969276"/>
          </a:xfrm>
          <a:prstGeom prst="rect">
            <a:avLst/>
          </a:prstGeom>
        </p:spPr>
      </p:pic>
    </p:spTree>
    <p:extLst>
      <p:ext uri="{BB962C8B-B14F-4D97-AF65-F5344CB8AC3E}">
        <p14:creationId xmlns:p14="http://schemas.microsoft.com/office/powerpoint/2010/main" val="501264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231073" y="1033670"/>
            <a:ext cx="11746278" cy="2928730"/>
          </a:xfrm>
          <a:prstGeom prst="rect">
            <a:avLst/>
          </a:prstGeom>
        </p:spPr>
      </p:pic>
      <p:pic>
        <p:nvPicPr>
          <p:cNvPr id="5" name="Picture 4"/>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rcRect/>
          <a:stretch/>
        </p:blipFill>
        <p:spPr>
          <a:xfrm>
            <a:off x="231072" y="64394"/>
            <a:ext cx="11746279" cy="969276"/>
          </a:xfrm>
          <a:prstGeom prst="rect">
            <a:avLst/>
          </a:prstGeom>
        </p:spPr>
      </p:pic>
      <p:pic>
        <p:nvPicPr>
          <p:cNvPr id="6" name="Picture 5"/>
          <p:cNvPicPr>
            <a:picLocks noChangeAspect="1"/>
          </p:cNvPicPr>
          <p:nvPr/>
        </p:nvPicPr>
        <p:blipFill rotWithShape="1">
          <a:blip r:embed="rId6" cstate="email">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a:ext>
            </a:extLst>
          </a:blip>
          <a:srcRect/>
          <a:stretch/>
        </p:blipFill>
        <p:spPr>
          <a:xfrm>
            <a:off x="217821" y="3922640"/>
            <a:ext cx="11759530" cy="2849220"/>
          </a:xfrm>
          <a:prstGeom prst="rect">
            <a:avLst/>
          </a:prstGeom>
        </p:spPr>
      </p:pic>
    </p:spTree>
    <p:extLst>
      <p:ext uri="{BB962C8B-B14F-4D97-AF65-F5344CB8AC3E}">
        <p14:creationId xmlns:p14="http://schemas.microsoft.com/office/powerpoint/2010/main" val="3770410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73769" y="69611"/>
            <a:ext cx="11020924" cy="6692135"/>
          </a:xfrm>
          <a:prstGeom prst="rect">
            <a:avLst/>
          </a:prstGeom>
        </p:spPr>
      </p:pic>
      <p:sp>
        <p:nvSpPr>
          <p:cNvPr id="5" name="Down Arrow 4">
            <a:hlinkClick r:id="rId3" action="ppaction://hlinksldjump"/>
          </p:cNvPr>
          <p:cNvSpPr/>
          <p:nvPr/>
        </p:nvSpPr>
        <p:spPr>
          <a:xfrm rot="16200000">
            <a:off x="11490166" y="204537"/>
            <a:ext cx="565482" cy="44516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272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167425" y="695460"/>
            <a:ext cx="11904374" cy="5962918"/>
          </a:xfrm>
          <a:prstGeom prst="rect">
            <a:avLst/>
          </a:prstGeom>
        </p:spPr>
      </p:pic>
      <p:sp>
        <p:nvSpPr>
          <p:cNvPr id="5" name="TextBox 4"/>
          <p:cNvSpPr txBox="1"/>
          <p:nvPr/>
        </p:nvSpPr>
        <p:spPr>
          <a:xfrm>
            <a:off x="480814" y="128704"/>
            <a:ext cx="11590984" cy="1446550"/>
          </a:xfrm>
          <a:prstGeom prst="rect">
            <a:avLst/>
          </a:prstGeom>
          <a:noFill/>
        </p:spPr>
        <p:txBody>
          <a:bodyPr wrap="square" rtlCol="0">
            <a:spAutoFit/>
          </a:bodyPr>
          <a:lstStyle/>
          <a:p>
            <a:pPr algn="r" rtl="1">
              <a:spcAft>
                <a:spcPts val="1200"/>
              </a:spcAft>
            </a:pPr>
            <a:r>
              <a:rPr lang="fa-IR" sz="2600" dirty="0" smtClean="0">
                <a:cs typeface="B Titr" panose="00000700000000000000" pitchFamily="2" charset="-78"/>
              </a:rPr>
              <a:t>امتیازات مقالات چاپ شده با توجه به اعتبار علمی مقاله و مجله:</a:t>
            </a:r>
            <a:endParaRPr lang="fa-IR" sz="2600" dirty="0" smtClean="0">
              <a:solidFill>
                <a:srgbClr val="C00000"/>
              </a:solidFill>
              <a:cs typeface="B Titr" panose="00000700000000000000" pitchFamily="2" charset="-78"/>
            </a:endParaRPr>
          </a:p>
          <a:p>
            <a:pPr algn="r" rtl="1"/>
            <a:endParaRPr lang="fa-IR" sz="2600" dirty="0">
              <a:cs typeface="B Titr" panose="00000700000000000000" pitchFamily="2" charset="-78"/>
            </a:endParaRPr>
          </a:p>
          <a:p>
            <a:pPr algn="r" rtl="1"/>
            <a:endParaRPr lang="fa-IR" sz="2600" dirty="0" smtClean="0">
              <a:cs typeface="B Titr" panose="00000700000000000000" pitchFamily="2" charset="-78"/>
            </a:endParaRPr>
          </a:p>
        </p:txBody>
      </p:sp>
      <p:sp>
        <p:nvSpPr>
          <p:cNvPr id="7" name="Down Arrow 6">
            <a:hlinkClick r:id="rId4" action="ppaction://hlinksldjump"/>
          </p:cNvPr>
          <p:cNvSpPr/>
          <p:nvPr/>
        </p:nvSpPr>
        <p:spPr>
          <a:xfrm rot="5400000">
            <a:off x="9962149" y="1227223"/>
            <a:ext cx="385011" cy="336884"/>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5075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93693" y="77188"/>
            <a:ext cx="11590984" cy="461665"/>
          </a:xfrm>
          <a:prstGeom prst="rect">
            <a:avLst/>
          </a:prstGeom>
          <a:noFill/>
        </p:spPr>
        <p:txBody>
          <a:bodyPr wrap="square" rtlCol="0">
            <a:spAutoFit/>
          </a:bodyPr>
          <a:lstStyle/>
          <a:p>
            <a:pPr algn="r" rtl="1">
              <a:spcAft>
                <a:spcPts val="1200"/>
              </a:spcAft>
            </a:pPr>
            <a:r>
              <a:rPr lang="fa-IR" sz="2400" dirty="0" smtClean="0">
                <a:cs typeface="B Titr" panose="00000700000000000000" pitchFamily="2" charset="-78"/>
              </a:rPr>
              <a:t>امتیازدهی مقالات شامل 10 تبصره است:</a:t>
            </a:r>
          </a:p>
        </p:txBody>
      </p:sp>
      <p:pic>
        <p:nvPicPr>
          <p:cNvPr id="5" name="Picture 4"/>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244699" y="569630"/>
            <a:ext cx="11887200" cy="2340994"/>
          </a:xfrm>
          <a:prstGeom prst="rect">
            <a:avLst/>
          </a:prstGeom>
        </p:spPr>
      </p:pic>
      <p:pic>
        <p:nvPicPr>
          <p:cNvPr id="6" name="Picture 5"/>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rcRect/>
          <a:stretch/>
        </p:blipFill>
        <p:spPr>
          <a:xfrm>
            <a:off x="156692" y="2910624"/>
            <a:ext cx="11949449" cy="3947375"/>
          </a:xfrm>
          <a:prstGeom prst="rect">
            <a:avLst/>
          </a:prstGeom>
        </p:spPr>
      </p:pic>
    </p:spTree>
    <p:extLst>
      <p:ext uri="{BB962C8B-B14F-4D97-AF65-F5344CB8AC3E}">
        <p14:creationId xmlns:p14="http://schemas.microsoft.com/office/powerpoint/2010/main" val="130993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93693" y="64309"/>
            <a:ext cx="11590984" cy="461665"/>
          </a:xfrm>
          <a:prstGeom prst="rect">
            <a:avLst/>
          </a:prstGeom>
          <a:noFill/>
        </p:spPr>
        <p:txBody>
          <a:bodyPr wrap="square" rtlCol="0">
            <a:spAutoFit/>
          </a:bodyPr>
          <a:lstStyle/>
          <a:p>
            <a:pPr algn="r" rtl="1">
              <a:spcAft>
                <a:spcPts val="1200"/>
              </a:spcAft>
            </a:pPr>
            <a:r>
              <a:rPr lang="fa-IR" sz="2400" dirty="0" smtClean="0">
                <a:cs typeface="B Titr" panose="00000700000000000000" pitchFamily="2" charset="-78"/>
              </a:rPr>
              <a:t>امتیازدهی مقالات شامل 10 تبصره است:</a:t>
            </a:r>
          </a:p>
        </p:txBody>
      </p:sp>
      <p:pic>
        <p:nvPicPr>
          <p:cNvPr id="6" name="Picture 5"/>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167425" y="551732"/>
            <a:ext cx="11917252" cy="6209677"/>
          </a:xfrm>
          <a:prstGeom prst="rect">
            <a:avLst/>
          </a:prstGeom>
        </p:spPr>
      </p:pic>
    </p:spTree>
    <p:extLst>
      <p:ext uri="{BB962C8B-B14F-4D97-AF65-F5344CB8AC3E}">
        <p14:creationId xmlns:p14="http://schemas.microsoft.com/office/powerpoint/2010/main" val="1854321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257578" y="708338"/>
            <a:ext cx="11827100" cy="3567448"/>
          </a:xfrm>
          <a:prstGeom prst="rect">
            <a:avLst/>
          </a:prstGeom>
        </p:spPr>
      </p:pic>
      <p:sp>
        <p:nvSpPr>
          <p:cNvPr id="5" name="TextBox 4"/>
          <p:cNvSpPr txBox="1"/>
          <p:nvPr/>
        </p:nvSpPr>
        <p:spPr>
          <a:xfrm>
            <a:off x="493693" y="64309"/>
            <a:ext cx="11590984" cy="461665"/>
          </a:xfrm>
          <a:prstGeom prst="rect">
            <a:avLst/>
          </a:prstGeom>
          <a:noFill/>
        </p:spPr>
        <p:txBody>
          <a:bodyPr wrap="square" rtlCol="0">
            <a:spAutoFit/>
          </a:bodyPr>
          <a:lstStyle/>
          <a:p>
            <a:pPr algn="r" rtl="1">
              <a:spcAft>
                <a:spcPts val="1200"/>
              </a:spcAft>
            </a:pPr>
            <a:r>
              <a:rPr lang="fa-IR" sz="2400" dirty="0" smtClean="0">
                <a:cs typeface="B Titr" panose="00000700000000000000" pitchFamily="2" charset="-78"/>
              </a:rPr>
              <a:t>کتب:</a:t>
            </a:r>
          </a:p>
        </p:txBody>
      </p:sp>
    </p:spTree>
    <p:extLst>
      <p:ext uri="{BB962C8B-B14F-4D97-AF65-F5344CB8AC3E}">
        <p14:creationId xmlns:p14="http://schemas.microsoft.com/office/powerpoint/2010/main" val="2444263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7425" y="914400"/>
            <a:ext cx="11887199" cy="5109091"/>
          </a:xfrm>
          <a:prstGeom prst="rect">
            <a:avLst/>
          </a:prstGeom>
          <a:noFill/>
        </p:spPr>
        <p:txBody>
          <a:bodyPr wrap="square" rtlCol="0">
            <a:spAutoFit/>
          </a:bodyPr>
          <a:lstStyle/>
          <a:p>
            <a:pPr lvl="0" algn="just" rtl="1" eaLnBrk="0" fontAlgn="base" hangingPunct="0">
              <a:spcBef>
                <a:spcPct val="0"/>
              </a:spcBef>
              <a:spcAft>
                <a:spcPct val="0"/>
              </a:spcAft>
            </a:pPr>
            <a:r>
              <a:rPr kumimoji="0" lang="fa-IR" altLang="en-US" sz="2400" b="1" i="0" u="none" strike="noStrike" cap="none" normalizeH="0" baseline="0" dirty="0" smtClean="0">
                <a:ln>
                  <a:noFill/>
                </a:ln>
                <a:solidFill>
                  <a:srgbClr val="365F91"/>
                </a:solidFill>
                <a:effectLst/>
                <a:latin typeface="Cambria" panose="02040503050406030204" pitchFamily="18" charset="0"/>
                <a:ea typeface="Calibri" panose="020F0502020204030204" pitchFamily="34" charset="0"/>
                <a:cs typeface="B Jadid" panose="00000700000000000000" pitchFamily="2" charset="-78"/>
              </a:rPr>
              <a:t>ماده 4:</a:t>
            </a:r>
            <a:r>
              <a:rPr kumimoji="0" lang="fa-IR" altLang="en-US" sz="2400" b="1" i="0" u="none" strike="noStrike" cap="none" normalizeH="0" baseline="0" dirty="0" smtClean="0">
                <a:ln>
                  <a:noFill/>
                </a:ln>
                <a:solidFill>
                  <a:schemeClr val="tx1"/>
                </a:solidFill>
                <a:effectLst/>
                <a:latin typeface="Cambria" panose="02040503050406030204" pitchFamily="18" charset="0"/>
                <a:ea typeface="Calibri" panose="020F0502020204030204" pitchFamily="34" charset="0"/>
                <a:cs typeface="B Mitra" panose="00000400000000000000" pitchFamily="2" charset="-78"/>
              </a:rPr>
              <a:t> </a:t>
            </a:r>
            <a:r>
              <a:rPr kumimoji="0" lang="fa-IR" altLang="en-US" sz="2400" b="0" i="0" u="none" strike="noStrike" cap="none" normalizeH="0" baseline="0" dirty="0" smtClean="0">
                <a:ln>
                  <a:noFill/>
                </a:ln>
                <a:solidFill>
                  <a:schemeClr val="tx1"/>
                </a:solidFill>
                <a:effectLst/>
                <a:latin typeface="Cambria" panose="02040503050406030204" pitchFamily="18" charset="0"/>
                <a:ea typeface="Calibri" panose="020F0502020204030204" pitchFamily="34" charset="0"/>
                <a:cs typeface="B Mitra" panose="00000400000000000000" pitchFamily="2" charset="-78"/>
              </a:rPr>
              <a:t>اعضاء هیئت‌علمی تمام‌وقت جغرافیایی که بخشی از فعالیت‌های خود را به امور پژوهشی اختصاص می‌دهند می‌توانند در چارچوب این شیوه‌نامه از امتیازات متعلقه برخوردار شوند.</a:t>
            </a:r>
          </a:p>
          <a:p>
            <a:pPr lvl="0" algn="just" rtl="1" eaLnBrk="0" fontAlgn="base" hangingPunct="0">
              <a:spcBef>
                <a:spcPct val="0"/>
              </a:spcBef>
              <a:spcAft>
                <a:spcPct val="0"/>
              </a:spcAft>
            </a:pPr>
            <a:endParaRPr kumimoji="0" lang="en-US" altLang="en-US" b="0" i="0" u="none" strike="noStrike" cap="none" normalizeH="0" baseline="0" dirty="0" smtClean="0">
              <a:ln>
                <a:noFill/>
              </a:ln>
              <a:solidFill>
                <a:schemeClr val="tx1"/>
              </a:solidFill>
              <a:effectLst/>
            </a:endParaRPr>
          </a:p>
          <a:p>
            <a:pPr lvl="0" algn="just" rtl="1" eaLnBrk="0" fontAlgn="base" hangingPunct="0">
              <a:spcBef>
                <a:spcPct val="0"/>
              </a:spcBef>
              <a:spcAft>
                <a:spcPct val="0"/>
              </a:spcAft>
            </a:pPr>
            <a:r>
              <a:rPr kumimoji="0" lang="fa-IR" altLang="en-US" sz="2400" b="1" i="0" u="none" strike="noStrike" cap="none" normalizeH="0" baseline="0" dirty="0" smtClean="0">
                <a:ln>
                  <a:noFill/>
                </a:ln>
                <a:solidFill>
                  <a:srgbClr val="365F91"/>
                </a:solidFill>
                <a:effectLst/>
                <a:latin typeface="Cambria" panose="02040503050406030204" pitchFamily="18" charset="0"/>
                <a:ea typeface="Calibri" panose="020F0502020204030204" pitchFamily="34" charset="0"/>
                <a:cs typeface="B Jadid" panose="00000700000000000000" pitchFamily="2" charset="-78"/>
              </a:rPr>
              <a:t>ماده 5:</a:t>
            </a:r>
            <a:r>
              <a:rPr kumimoji="0" lang="fa-IR" altLang="en-US" sz="2400" b="1" i="0" u="none" strike="noStrike" cap="none" normalizeH="0" baseline="0" dirty="0" smtClean="0">
                <a:ln>
                  <a:noFill/>
                </a:ln>
                <a:solidFill>
                  <a:schemeClr val="tx1"/>
                </a:solidFill>
                <a:effectLst/>
                <a:latin typeface="Cambria" panose="02040503050406030204" pitchFamily="18" charset="0"/>
                <a:ea typeface="Calibri" panose="020F0502020204030204" pitchFamily="34" charset="0"/>
                <a:cs typeface="B Mitra" panose="00000400000000000000" pitchFamily="2" charset="-78"/>
              </a:rPr>
              <a:t> </a:t>
            </a:r>
            <a:r>
              <a:rPr kumimoji="0" lang="fa-IR" altLang="en-US" sz="2400" b="0" i="0" u="none" strike="noStrike" cap="none" normalizeH="0" baseline="0" dirty="0" smtClean="0">
                <a:ln>
                  <a:noFill/>
                </a:ln>
                <a:solidFill>
                  <a:schemeClr val="tx1"/>
                </a:solidFill>
                <a:effectLst/>
                <a:latin typeface="Cambria" panose="02040503050406030204" pitchFamily="18" charset="0"/>
                <a:ea typeface="Calibri" panose="020F0502020204030204" pitchFamily="34" charset="0"/>
                <a:cs typeface="B Mitra" panose="00000400000000000000" pitchFamily="2" charset="-78"/>
              </a:rPr>
              <a:t>امتیازات مقالات </a:t>
            </a:r>
            <a:r>
              <a:rPr kumimoji="0" lang="fa-IR" altLang="en-US" sz="2400" b="1" i="0" u="none" strike="noStrike" cap="none" normalizeH="0" baseline="0" dirty="0" smtClean="0">
                <a:ln>
                  <a:noFill/>
                </a:ln>
                <a:solidFill>
                  <a:srgbClr val="FF0000"/>
                </a:solidFill>
                <a:effectLst/>
                <a:latin typeface="Cambria" panose="02040503050406030204" pitchFamily="18" charset="0"/>
                <a:ea typeface="Calibri" panose="020F0502020204030204" pitchFamily="34" charset="0"/>
                <a:cs typeface="B Mitra" panose="00000400000000000000" pitchFamily="2" charset="-78"/>
              </a:rPr>
              <a:t>تحقیقی اصیل (</a:t>
            </a:r>
            <a:r>
              <a:rPr kumimoji="0" lang="en-US" altLang="en-US" sz="2400" b="1" i="0" u="none" strike="noStrike" cap="none" normalizeH="0" baseline="0" dirty="0" smtClean="0">
                <a:ln>
                  <a:noFill/>
                </a:ln>
                <a:solidFill>
                  <a:srgbClr val="FF0000"/>
                </a:solidFill>
                <a:effectLst/>
                <a:latin typeface="Cambria" panose="02040503050406030204" pitchFamily="18" charset="0"/>
                <a:ea typeface="Calibri" panose="020F0502020204030204" pitchFamily="34" charset="0"/>
                <a:cs typeface="B Mitra" panose="00000400000000000000" pitchFamily="2" charset="-78"/>
              </a:rPr>
              <a:t>Original</a:t>
            </a:r>
            <a:r>
              <a:rPr kumimoji="0" lang="fa-IR" altLang="en-US" sz="2400" b="1" i="0" u="none" strike="noStrike" cap="none" normalizeH="0" baseline="0" dirty="0" smtClean="0">
                <a:ln>
                  <a:noFill/>
                </a:ln>
                <a:solidFill>
                  <a:srgbClr val="FF0000"/>
                </a:solidFill>
                <a:effectLst/>
                <a:latin typeface="Cambria" panose="02040503050406030204" pitchFamily="18" charset="0"/>
                <a:ea typeface="Calibri" panose="020F0502020204030204" pitchFamily="34" charset="0"/>
                <a:cs typeface="B Mitra" panose="00000400000000000000" pitchFamily="2" charset="-78"/>
              </a:rPr>
              <a:t>) </a:t>
            </a:r>
            <a:r>
              <a:rPr kumimoji="0" lang="fa-IR" altLang="en-US" sz="2400" b="0" i="0" u="none" strike="noStrike" cap="none" normalizeH="0" baseline="0" dirty="0" smtClean="0">
                <a:ln>
                  <a:noFill/>
                </a:ln>
                <a:solidFill>
                  <a:schemeClr val="tx1"/>
                </a:solidFill>
                <a:effectLst/>
                <a:latin typeface="Cambria" panose="02040503050406030204" pitchFamily="18" charset="0"/>
                <a:ea typeface="Calibri" panose="020F0502020204030204" pitchFamily="34" charset="0"/>
                <a:cs typeface="B Mitra" panose="00000400000000000000" pitchFamily="2" charset="-78"/>
              </a:rPr>
              <a:t>و </a:t>
            </a:r>
            <a:r>
              <a:rPr kumimoji="0" lang="fa-IR" altLang="en-US" sz="2400" b="1" i="0" u="none" strike="noStrike" cap="none" normalizeH="0" baseline="0" dirty="0" smtClean="0">
                <a:ln>
                  <a:noFill/>
                </a:ln>
                <a:solidFill>
                  <a:srgbClr val="FF0000"/>
                </a:solidFill>
                <a:effectLst/>
                <a:latin typeface="Cambria" panose="02040503050406030204" pitchFamily="18" charset="0"/>
                <a:ea typeface="Calibri" panose="020F0502020204030204" pitchFamily="34" charset="0"/>
                <a:cs typeface="B Mitra" panose="00000400000000000000" pitchFamily="2" charset="-78"/>
              </a:rPr>
              <a:t>مروری</a:t>
            </a:r>
            <a:r>
              <a:rPr kumimoji="0" lang="fa-IR" altLang="en-US" sz="2400" b="0" i="0" u="none" strike="noStrike" cap="none" normalizeH="0" baseline="0" dirty="0" smtClean="0">
                <a:ln>
                  <a:noFill/>
                </a:ln>
                <a:solidFill>
                  <a:schemeClr val="tx1"/>
                </a:solidFill>
                <a:effectLst/>
                <a:latin typeface="Cambria" panose="02040503050406030204" pitchFamily="18" charset="0"/>
                <a:ea typeface="Calibri" panose="020F0502020204030204" pitchFamily="34" charset="0"/>
                <a:cs typeface="B Mitra" panose="00000400000000000000" pitchFamily="2" charset="-78"/>
              </a:rPr>
              <a:t> چاپ‌شده در مجلات داخلی یا خارجی برحسب درجه اعتبار</a:t>
            </a:r>
            <a:r>
              <a:rPr kumimoji="0" lang="en-US" altLang="en-US" sz="2400" b="0" i="0" u="none" strike="noStrike" cap="none" normalizeH="0" baseline="0" dirty="0" smtClean="0">
                <a:ln>
                  <a:noFill/>
                </a:ln>
                <a:solidFill>
                  <a:schemeClr val="tx1"/>
                </a:solidFill>
                <a:effectLst/>
                <a:latin typeface="Cambria" panose="02040503050406030204" pitchFamily="18" charset="0"/>
                <a:ea typeface="Calibri" panose="020F0502020204030204" pitchFamily="34" charset="0"/>
                <a:cs typeface="B Mitra" panose="00000400000000000000" pitchFamily="2" charset="-78"/>
              </a:rPr>
              <a:t> Data Base</a:t>
            </a:r>
            <a:r>
              <a:rPr kumimoji="0" lang="fa-IR" altLang="en-US" sz="2400" b="0" i="0" u="none" strike="noStrike" cap="none" normalizeH="0" baseline="0" dirty="0" smtClean="0">
                <a:ln>
                  <a:noFill/>
                </a:ln>
                <a:solidFill>
                  <a:schemeClr val="tx1"/>
                </a:solidFill>
                <a:effectLst/>
                <a:latin typeface="Cambria" panose="02040503050406030204" pitchFamily="18" charset="0"/>
                <a:ea typeface="Calibri" panose="020F0502020204030204" pitchFamily="34" charset="0"/>
                <a:cs typeface="B Mitra" panose="00000400000000000000" pitchFamily="2" charset="-78"/>
              </a:rPr>
              <a:t> که مجله در آن نمایه شده، به شرح جدول شماره 2 محاسبه می‌شود.</a:t>
            </a:r>
          </a:p>
          <a:p>
            <a:pPr lvl="0" algn="just" rtl="1" eaLnBrk="0" fontAlgn="base" hangingPunct="0">
              <a:spcBef>
                <a:spcPct val="0"/>
              </a:spcBef>
              <a:spcAft>
                <a:spcPct val="0"/>
              </a:spcAft>
            </a:pPr>
            <a:endParaRPr lang="fa-IR" altLang="en-US" dirty="0">
              <a:latin typeface="Cambria" panose="02040503050406030204" pitchFamily="18" charset="0"/>
              <a:ea typeface="Calibri" panose="020F0502020204030204" pitchFamily="34" charset="0"/>
              <a:cs typeface="B Mitra" panose="00000400000000000000" pitchFamily="2" charset="-78"/>
            </a:endParaRPr>
          </a:p>
          <a:p>
            <a:pPr lvl="0" algn="just" rtl="1" eaLnBrk="0" fontAlgn="base" hangingPunct="0">
              <a:spcBef>
                <a:spcPct val="0"/>
              </a:spcBef>
              <a:spcAft>
                <a:spcPct val="0"/>
              </a:spcAft>
            </a:pPr>
            <a:endParaRPr lang="fa-IR" altLang="en-US" sz="1400" dirty="0" smtClean="0">
              <a:latin typeface="Cambria" panose="02040503050406030204" pitchFamily="18" charset="0"/>
              <a:cs typeface="B Mitra" panose="00000400000000000000" pitchFamily="2" charset="-78"/>
            </a:endParaRPr>
          </a:p>
          <a:p>
            <a:pPr lvl="0" algn="just" rtl="1" eaLnBrk="0" fontAlgn="base" hangingPunct="0">
              <a:spcBef>
                <a:spcPct val="0"/>
              </a:spcBef>
              <a:spcAft>
                <a:spcPct val="0"/>
              </a:spcAft>
            </a:pPr>
            <a:endParaRPr lang="fa-IR" altLang="en-US" sz="1400" dirty="0">
              <a:latin typeface="Cambria" panose="02040503050406030204" pitchFamily="18" charset="0"/>
              <a:cs typeface="B Mitra" panose="00000400000000000000" pitchFamily="2" charset="-78"/>
            </a:endParaRPr>
          </a:p>
          <a:p>
            <a:pPr lvl="0" algn="just" rtl="1" eaLnBrk="0" fontAlgn="base" hangingPunct="0">
              <a:spcBef>
                <a:spcPct val="0"/>
              </a:spcBef>
              <a:spcAft>
                <a:spcPct val="0"/>
              </a:spcAft>
            </a:pPr>
            <a:endParaRPr lang="fa-IR" altLang="en-US" sz="1400" dirty="0" smtClean="0">
              <a:latin typeface="Cambria" panose="02040503050406030204" pitchFamily="18" charset="0"/>
              <a:cs typeface="B Mitra" panose="00000400000000000000" pitchFamily="2" charset="-78"/>
            </a:endParaRPr>
          </a:p>
          <a:p>
            <a:pPr lvl="0" algn="just" rtl="1" eaLnBrk="0" fontAlgn="base" hangingPunct="0">
              <a:spcBef>
                <a:spcPct val="0"/>
              </a:spcBef>
              <a:spcAft>
                <a:spcPct val="0"/>
              </a:spcAft>
            </a:pPr>
            <a:endParaRPr lang="fa-IR" altLang="en-US" sz="1400" dirty="0" smtClean="0">
              <a:latin typeface="Cambria" panose="02040503050406030204" pitchFamily="18" charset="0"/>
              <a:cs typeface="B Mitra" panose="00000400000000000000" pitchFamily="2" charset="-78"/>
            </a:endParaRPr>
          </a:p>
          <a:p>
            <a:pPr lvl="0" algn="just" rtl="1" eaLnBrk="0" fontAlgn="base" hangingPunct="0">
              <a:spcBef>
                <a:spcPct val="0"/>
              </a:spcBef>
              <a:spcAft>
                <a:spcPct val="0"/>
              </a:spcAft>
            </a:pPr>
            <a:endParaRPr lang="fa-IR" altLang="en-US" sz="1400" dirty="0" smtClean="0">
              <a:latin typeface="Cambria" panose="02040503050406030204" pitchFamily="18" charset="0"/>
              <a:cs typeface="B Mitra" panose="00000400000000000000" pitchFamily="2" charset="-78"/>
            </a:endParaRPr>
          </a:p>
          <a:p>
            <a:pPr lvl="0" algn="just" rtl="1" eaLnBrk="0" fontAlgn="base" hangingPunct="0">
              <a:spcBef>
                <a:spcPct val="0"/>
              </a:spcBef>
              <a:spcAft>
                <a:spcPct val="0"/>
              </a:spcAft>
            </a:pPr>
            <a:endParaRPr lang="fa-IR" altLang="en-US" sz="1400" dirty="0" smtClean="0">
              <a:latin typeface="Cambria" panose="02040503050406030204" pitchFamily="18" charset="0"/>
              <a:cs typeface="B Mitra" panose="00000400000000000000" pitchFamily="2" charset="-78"/>
            </a:endParaRPr>
          </a:p>
          <a:p>
            <a:pPr lvl="0" algn="just" rtl="1" eaLnBrk="0" fontAlgn="base" hangingPunct="0">
              <a:spcBef>
                <a:spcPct val="0"/>
              </a:spcBef>
              <a:spcAft>
                <a:spcPct val="0"/>
              </a:spcAft>
            </a:pPr>
            <a:endParaRPr lang="fa-IR" altLang="en-US" sz="1400" dirty="0" smtClean="0">
              <a:latin typeface="Cambria" panose="02040503050406030204" pitchFamily="18" charset="0"/>
              <a:cs typeface="B Mitra" panose="00000400000000000000" pitchFamily="2" charset="-78"/>
            </a:endParaRPr>
          </a:p>
          <a:p>
            <a:pPr lvl="0" algn="just" rtl="1" eaLnBrk="0" fontAlgn="base" hangingPunct="0">
              <a:spcBef>
                <a:spcPct val="0"/>
              </a:spcBef>
              <a:spcAft>
                <a:spcPct val="0"/>
              </a:spcAft>
            </a:pPr>
            <a:endParaRPr lang="fa-IR" altLang="en-US" sz="1400" dirty="0" smtClean="0">
              <a:latin typeface="Cambria" panose="02040503050406030204" pitchFamily="18" charset="0"/>
              <a:cs typeface="B Mitra" panose="00000400000000000000" pitchFamily="2" charset="-78"/>
            </a:endParaRPr>
          </a:p>
          <a:p>
            <a:pPr lvl="0" algn="just" rtl="1" eaLnBrk="0" fontAlgn="base" hangingPunct="0">
              <a:spcBef>
                <a:spcPct val="0"/>
              </a:spcBef>
              <a:spcAft>
                <a:spcPct val="0"/>
              </a:spcAft>
            </a:pPr>
            <a:endParaRPr lang="fa-IR" altLang="en-US" sz="1400" dirty="0" smtClean="0">
              <a:latin typeface="Cambria" panose="02040503050406030204" pitchFamily="18" charset="0"/>
              <a:cs typeface="B Mitra" panose="00000400000000000000" pitchFamily="2" charset="-78"/>
            </a:endParaRPr>
          </a:p>
          <a:p>
            <a:pPr lvl="0" algn="just" rtl="1" eaLnBrk="0" fontAlgn="base" hangingPunct="0">
              <a:spcBef>
                <a:spcPct val="0"/>
              </a:spcBef>
              <a:spcAft>
                <a:spcPct val="0"/>
              </a:spcAft>
            </a:pPr>
            <a:endParaRPr lang="fa-IR" altLang="en-US" sz="1400" dirty="0">
              <a:latin typeface="Cambria" panose="02040503050406030204" pitchFamily="18" charset="0"/>
              <a:cs typeface="B Mitra" panose="00000400000000000000" pitchFamily="2" charset="-78"/>
            </a:endParaRPr>
          </a:p>
          <a:p>
            <a:pPr algn="r" rtl="1"/>
            <a:r>
              <a:rPr lang="fa-IR" dirty="0" smtClean="0"/>
              <a:t> </a:t>
            </a:r>
          </a:p>
          <a:p>
            <a:pPr algn="r" rtl="1"/>
            <a:endParaRPr lang="fa-IR" dirty="0" smtClean="0"/>
          </a:p>
          <a:p>
            <a:pPr algn="r" rtl="1"/>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987348638"/>
              </p:ext>
            </p:extLst>
          </p:nvPr>
        </p:nvGraphicFramePr>
        <p:xfrm>
          <a:off x="120209" y="3029755"/>
          <a:ext cx="4902553" cy="2762749"/>
        </p:xfrm>
        <a:graphic>
          <a:graphicData uri="http://schemas.openxmlformats.org/drawingml/2006/table">
            <a:tbl>
              <a:tblPr rtl="1" firstRow="1" firstCol="1" bandRow="1"/>
              <a:tblGrid>
                <a:gridCol w="765281"/>
                <a:gridCol w="1529485"/>
                <a:gridCol w="1230495"/>
                <a:gridCol w="1377292"/>
              </a:tblGrid>
              <a:tr h="843572">
                <a:tc>
                  <a:txBody>
                    <a:bodyPr/>
                    <a:lstStyle/>
                    <a:p>
                      <a:pPr algn="ctr" rtl="1">
                        <a:lnSpc>
                          <a:spcPct val="115000"/>
                        </a:lnSpc>
                        <a:spcAft>
                          <a:spcPts val="0"/>
                        </a:spcAft>
                      </a:pPr>
                      <a:r>
                        <a:rPr lang="fa-IR" sz="1800" dirty="0">
                          <a:effectLst/>
                          <a:latin typeface="Cambria" panose="02040503050406030204" pitchFamily="18" charset="0"/>
                          <a:ea typeface="Calibri" panose="020F0502020204030204" pitchFamily="34" charset="0"/>
                          <a:cs typeface="B Titr" panose="00000700000000000000" pitchFamily="2" charset="-78"/>
                        </a:rPr>
                        <a:t>ردیف</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dirty="0">
                          <a:effectLst/>
                          <a:latin typeface="Cambria" panose="02040503050406030204" pitchFamily="18" charset="0"/>
                          <a:ea typeface="Calibri" panose="020F0502020204030204" pitchFamily="34" charset="0"/>
                          <a:cs typeface="B Titr" panose="00000700000000000000" pitchFamily="2" charset="-78"/>
                        </a:rPr>
                        <a:t>نام</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0"/>
                        </a:spcAft>
                      </a:pPr>
                      <a:r>
                        <a:rPr lang="en-US" sz="1800" b="1" dirty="0">
                          <a:effectLst/>
                          <a:latin typeface="Calibri" panose="020F0502020204030204" pitchFamily="34" charset="0"/>
                          <a:ea typeface="Calibri" panose="020F0502020204030204" pitchFamily="34" charset="0"/>
                          <a:cs typeface="B Titr" panose="00000700000000000000" pitchFamily="2" charset="-78"/>
                        </a:rPr>
                        <a:t>Data Base</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a:effectLst/>
                          <a:latin typeface="Cambria" panose="02040503050406030204" pitchFamily="18" charset="0"/>
                          <a:ea typeface="Calibri" panose="020F0502020204030204" pitchFamily="34" charset="0"/>
                          <a:cs typeface="B Titr" panose="00000700000000000000" pitchFamily="2" charset="-78"/>
                        </a:rPr>
                        <a:t>درصد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0"/>
                        </a:spcAft>
                      </a:pPr>
                      <a:r>
                        <a:rPr lang="fa-IR" sz="1800">
                          <a:effectLst/>
                          <a:latin typeface="Cambria" panose="02040503050406030204" pitchFamily="18" charset="0"/>
                          <a:ea typeface="Calibri" panose="020F0502020204030204" pitchFamily="34" charset="0"/>
                          <a:cs typeface="B Titr" panose="00000700000000000000" pitchFamily="2" charset="-78"/>
                        </a:rPr>
                        <a:t>امتیاز</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a:effectLst/>
                          <a:latin typeface="Cambria" panose="02040503050406030204" pitchFamily="18" charset="0"/>
                          <a:ea typeface="Calibri" panose="020F0502020204030204" pitchFamily="34" charset="0"/>
                          <a:cs typeface="B Titr" panose="00000700000000000000" pitchFamily="2" charset="-78"/>
                        </a:rPr>
                        <a:t>مدت امتیاز (ماه)</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581993">
                <a:tc>
                  <a:txBody>
                    <a:bodyPr/>
                    <a:lstStyle/>
                    <a:p>
                      <a:pPr algn="ctr" rtl="1">
                        <a:lnSpc>
                          <a:spcPct val="115000"/>
                        </a:lnSpc>
                        <a:spcAft>
                          <a:spcPts val="0"/>
                        </a:spcAft>
                      </a:pPr>
                      <a:r>
                        <a:rPr lang="fa-IR" sz="1600">
                          <a:effectLst/>
                          <a:latin typeface="Cambria" panose="02040503050406030204" pitchFamily="18" charset="0"/>
                          <a:ea typeface="Calibri" panose="020F0502020204030204" pitchFamily="34" charset="0"/>
                          <a:cs typeface="B Titr" panose="00000700000000000000" pitchFamily="2" charset="-78"/>
                        </a:rPr>
                        <a:t>1</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ISI</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effectLst/>
                          <a:latin typeface="Cambria" panose="02040503050406030204" pitchFamily="18" charset="0"/>
                          <a:ea typeface="Calibri" panose="020F0502020204030204" pitchFamily="34" charset="0"/>
                          <a:cs typeface="B Mitra" panose="00000400000000000000" pitchFamily="2" charset="-78"/>
                        </a:rPr>
                        <a:t>20</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effectLst/>
                          <a:latin typeface="Cambria" panose="02040503050406030204" pitchFamily="18" charset="0"/>
                          <a:ea typeface="Calibri" panose="020F0502020204030204" pitchFamily="34" charset="0"/>
                          <a:cs typeface="B Mitra" panose="00000400000000000000" pitchFamily="2" charset="-78"/>
                        </a:rPr>
                        <a:t>12</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668592">
                <a:tc>
                  <a:txBody>
                    <a:bodyPr/>
                    <a:lstStyle/>
                    <a:p>
                      <a:pPr algn="ctr" rtl="1">
                        <a:lnSpc>
                          <a:spcPct val="115000"/>
                        </a:lnSpc>
                        <a:spcAft>
                          <a:spcPts val="0"/>
                        </a:spcAft>
                      </a:pPr>
                      <a:r>
                        <a:rPr lang="fa-IR" sz="1600">
                          <a:effectLst/>
                          <a:latin typeface="Cambria" panose="02040503050406030204" pitchFamily="18" charset="0"/>
                          <a:ea typeface="Calibri" panose="020F0502020204030204" pitchFamily="34" charset="0"/>
                          <a:cs typeface="B Titr" panose="00000700000000000000" pitchFamily="2" charset="-78"/>
                        </a:rPr>
                        <a:t>2</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PubMed</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effectLst/>
                          <a:latin typeface="Cambria" panose="02040503050406030204" pitchFamily="18" charset="0"/>
                          <a:ea typeface="Calibri" panose="020F0502020204030204" pitchFamily="34" charset="0"/>
                          <a:cs typeface="B Mitra" panose="00000400000000000000" pitchFamily="2" charset="-78"/>
                        </a:rPr>
                        <a:t>15</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effectLst/>
                          <a:latin typeface="Cambria" panose="02040503050406030204" pitchFamily="18" charset="0"/>
                          <a:ea typeface="Calibri" panose="020F0502020204030204" pitchFamily="34" charset="0"/>
                          <a:cs typeface="B Mitra" panose="00000400000000000000" pitchFamily="2" charset="-78"/>
                        </a:rPr>
                        <a:t>12</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668592">
                <a:tc>
                  <a:txBody>
                    <a:bodyPr/>
                    <a:lstStyle/>
                    <a:p>
                      <a:pPr algn="ctr" rtl="1">
                        <a:lnSpc>
                          <a:spcPct val="115000"/>
                        </a:lnSpc>
                        <a:spcAft>
                          <a:spcPts val="0"/>
                        </a:spcAft>
                      </a:pPr>
                      <a:r>
                        <a:rPr lang="fa-IR" sz="1600">
                          <a:effectLst/>
                          <a:latin typeface="Cambria" panose="02040503050406030204" pitchFamily="18" charset="0"/>
                          <a:ea typeface="Calibri" panose="020F0502020204030204" pitchFamily="34" charset="0"/>
                          <a:cs typeface="B Titr" panose="00000700000000000000" pitchFamily="2" charset="-78"/>
                        </a:rPr>
                        <a:t>3</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800" b="1" dirty="0">
                          <a:effectLst/>
                          <a:latin typeface="Times New Roman" panose="02020603050405020304" pitchFamily="18" charset="0"/>
                          <a:ea typeface="Calibri" panose="020F0502020204030204" pitchFamily="34" charset="0"/>
                          <a:cs typeface="Arial" panose="020B0604020202020204" pitchFamily="34" charset="0"/>
                        </a:rPr>
                        <a:t>Scopus</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dirty="0">
                          <a:effectLst/>
                          <a:latin typeface="Cambria" panose="02040503050406030204" pitchFamily="18" charset="0"/>
                          <a:ea typeface="Calibri" panose="020F0502020204030204" pitchFamily="34" charset="0"/>
                          <a:cs typeface="B Mitra" panose="00000400000000000000" pitchFamily="2" charset="-78"/>
                        </a:rPr>
                        <a:t>10</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dirty="0">
                          <a:effectLst/>
                          <a:latin typeface="Cambria" panose="02040503050406030204" pitchFamily="18" charset="0"/>
                          <a:ea typeface="Calibri" panose="020F0502020204030204" pitchFamily="34" charset="0"/>
                          <a:cs typeface="B Mitra" panose="00000400000000000000" pitchFamily="2" charset="-78"/>
                        </a:rPr>
                        <a:t>12</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5138671" y="2826127"/>
            <a:ext cx="6915954" cy="4031873"/>
          </a:xfrm>
          <a:prstGeom prst="rect">
            <a:avLst/>
          </a:prstGeom>
          <a:noFill/>
          <a:ln>
            <a:solidFill>
              <a:schemeClr val="tx1"/>
            </a:solidFill>
          </a:ln>
        </p:spPr>
        <p:txBody>
          <a:bodyPr wrap="square" rtlCol="0">
            <a:spAutoFit/>
          </a:bodyPr>
          <a:lstStyle/>
          <a:p>
            <a:pPr lvl="0" algn="just" rtl="1"/>
            <a:r>
              <a:rPr lang="fa-IR" sz="2000" dirty="0" smtClean="0">
                <a:cs typeface="B Titr" panose="00000700000000000000" pitchFamily="2" charset="-78"/>
              </a:rPr>
              <a:t>مهم: </a:t>
            </a:r>
            <a:r>
              <a:rPr kumimoji="0" lang="fa-IR" altLang="en-US" sz="2000" b="0" i="0" u="none" strike="noStrike" cap="none" normalizeH="0" baseline="0" dirty="0" smtClean="0">
                <a:ln>
                  <a:noFill/>
                </a:ln>
                <a:solidFill>
                  <a:schemeClr val="tx1"/>
                </a:solidFill>
                <a:effectLst/>
                <a:latin typeface="Cambria" panose="02040503050406030204" pitchFamily="18" charset="0"/>
                <a:ea typeface="Calibri" panose="020F0502020204030204" pitchFamily="34" charset="0"/>
                <a:cs typeface="B Mitra" panose="00000400000000000000" pitchFamily="2" charset="-78"/>
              </a:rPr>
              <a:t>شرط محاسبه مقالات، ذكر نام دانشگاه علوم پزشكي سمنان به‌عنوان </a:t>
            </a:r>
            <a:r>
              <a:rPr kumimoji="0" lang="en-US" altLang="en-US" sz="2000" b="1" i="0" u="none" strike="noStrike" cap="none" normalizeH="0" baseline="0" dirty="0" smtClean="0">
                <a:ln>
                  <a:noFill/>
                </a:ln>
                <a:solidFill>
                  <a:srgbClr val="FF0000"/>
                </a:solidFill>
                <a:latin typeface="Cambria" panose="02040503050406030204" pitchFamily="18" charset="0"/>
                <a:ea typeface="Calibri" panose="020F0502020204030204" pitchFamily="34" charset="0"/>
                <a:cs typeface="B Mitra" panose="00000400000000000000" pitchFamily="2" charset="-78"/>
              </a:rPr>
              <a:t>affiliation</a:t>
            </a:r>
            <a:r>
              <a:rPr kumimoji="0" lang="en-US" altLang="en-US" sz="2000" b="0" i="0" u="none" strike="noStrike" cap="none" normalizeH="0" baseline="0" dirty="0" smtClean="0">
                <a:ln>
                  <a:noFill/>
                </a:ln>
                <a:solidFill>
                  <a:srgbClr val="FF0000"/>
                </a:solidFill>
                <a:effectLst/>
                <a:latin typeface="Cambria" panose="02040503050406030204" pitchFamily="18" charset="0"/>
                <a:ea typeface="Calibri" panose="020F0502020204030204" pitchFamily="34" charset="0"/>
                <a:cs typeface="B Mitra" panose="00000400000000000000" pitchFamily="2" charset="-78"/>
              </a:rPr>
              <a:t> </a:t>
            </a:r>
            <a:r>
              <a:rPr kumimoji="0" lang="fa-IR" altLang="en-US" sz="2000" b="0" i="0" u="none" strike="noStrike" cap="none" normalizeH="0" baseline="0" dirty="0" smtClean="0">
                <a:ln>
                  <a:noFill/>
                </a:ln>
                <a:solidFill>
                  <a:srgbClr val="FF0000"/>
                </a:solidFill>
                <a:effectLst/>
                <a:latin typeface="Cambria" panose="02040503050406030204" pitchFamily="18" charset="0"/>
                <a:ea typeface="Calibri" panose="020F0502020204030204" pitchFamily="34" charset="0"/>
                <a:cs typeface="B Mitra" panose="00000400000000000000" pitchFamily="2" charset="-78"/>
              </a:rPr>
              <a:t> </a:t>
            </a:r>
            <a:r>
              <a:rPr kumimoji="0" lang="fa-IR" altLang="en-US" sz="2000" b="1" i="0" u="none" strike="noStrike" cap="none" normalizeH="0" baseline="0" dirty="0" smtClean="0">
                <a:ln>
                  <a:noFill/>
                </a:ln>
                <a:solidFill>
                  <a:srgbClr val="FF0000"/>
                </a:solidFill>
                <a:effectLst/>
                <a:latin typeface="Cambria" panose="02040503050406030204" pitchFamily="18" charset="0"/>
                <a:ea typeface="Calibri" panose="020F0502020204030204" pitchFamily="34" charset="0"/>
                <a:cs typeface="B Mitra" panose="00000400000000000000" pitchFamily="2" charset="-78"/>
              </a:rPr>
              <a:t>(آدرس وابستگی) </a:t>
            </a:r>
            <a:r>
              <a:rPr kumimoji="0" lang="fa-IR" altLang="en-US" sz="2000" b="0" i="0" u="none" strike="noStrike" cap="none" normalizeH="0" baseline="0" dirty="0" smtClean="0">
                <a:ln>
                  <a:noFill/>
                </a:ln>
                <a:solidFill>
                  <a:schemeClr val="tx1"/>
                </a:solidFill>
                <a:effectLst/>
                <a:latin typeface="Cambria" panose="02040503050406030204" pitchFamily="18" charset="0"/>
                <a:ea typeface="Calibri" panose="020F0502020204030204" pitchFamily="34" charset="0"/>
                <a:cs typeface="B Mitra" panose="00000400000000000000" pitchFamily="2" charset="-78"/>
              </a:rPr>
              <a:t>اول نویسنده متقاضی است. </a:t>
            </a:r>
          </a:p>
          <a:p>
            <a:pPr lvl="0" algn="just" rtl="1"/>
            <a:endParaRPr kumimoji="0" lang="fa-IR" altLang="en-US" sz="2000" b="0" i="0" u="none" strike="noStrike" cap="none" normalizeH="0" baseline="0" dirty="0" smtClean="0">
              <a:ln>
                <a:noFill/>
              </a:ln>
              <a:solidFill>
                <a:schemeClr val="tx1"/>
              </a:solidFill>
              <a:effectLst/>
              <a:latin typeface="Cambria" panose="02040503050406030204" pitchFamily="18" charset="0"/>
              <a:ea typeface="Calibri" panose="020F0502020204030204" pitchFamily="34" charset="0"/>
              <a:cs typeface="B Nazanin" panose="00000400000000000000" pitchFamily="2" charset="-78"/>
            </a:endParaRPr>
          </a:p>
          <a:p>
            <a:pPr lvl="0" algn="just" rtl="1"/>
            <a:r>
              <a:rPr lang="fa-IR" altLang="en-US" sz="2000" b="1" i="1" dirty="0" smtClean="0">
                <a:latin typeface="Cambria" panose="02040503050406030204" pitchFamily="18" charset="0"/>
                <a:ea typeface="Calibri" panose="020F0502020204030204" pitchFamily="34" charset="0"/>
                <a:cs typeface="B Nazanin" panose="00000400000000000000" pitchFamily="2" charset="-78"/>
              </a:rPr>
              <a:t>دانشگاه علوم پزشکی سمنان، سمنان، ایران</a:t>
            </a:r>
          </a:p>
          <a:p>
            <a:pPr lvl="0" algn="just" rtl="1"/>
            <a:r>
              <a:rPr lang="fa-IR" altLang="en-US" sz="2000" i="1" dirty="0" smtClean="0">
                <a:latin typeface="Cambria" panose="02040503050406030204" pitchFamily="18" charset="0"/>
                <a:ea typeface="Calibri" panose="020F0502020204030204" pitchFamily="34" charset="0"/>
                <a:cs typeface="B Nazanin" panose="00000400000000000000" pitchFamily="2" charset="-78"/>
              </a:rPr>
              <a:t>       </a:t>
            </a:r>
            <a:r>
              <a:rPr lang="en-US" altLang="en-US" sz="2000" b="1" i="1" dirty="0" err="1" smtClean="0">
                <a:latin typeface="Cambria" panose="02040503050406030204" pitchFamily="18" charset="0"/>
                <a:ea typeface="Calibri" panose="020F0502020204030204" pitchFamily="34" charset="0"/>
                <a:cs typeface="B Nazanin" panose="00000400000000000000" pitchFamily="2" charset="-78"/>
              </a:rPr>
              <a:t>Semnan</a:t>
            </a:r>
            <a:r>
              <a:rPr lang="en-US" altLang="en-US" sz="2000" b="1" i="1" dirty="0" smtClean="0">
                <a:latin typeface="Cambria" panose="02040503050406030204" pitchFamily="18" charset="0"/>
                <a:ea typeface="Calibri" panose="020F0502020204030204" pitchFamily="34" charset="0"/>
                <a:cs typeface="B Nazanin" panose="00000400000000000000" pitchFamily="2" charset="-78"/>
              </a:rPr>
              <a:t> University of Medical Sciences, </a:t>
            </a:r>
            <a:r>
              <a:rPr lang="en-US" altLang="en-US" sz="2000" b="1" i="1" dirty="0" err="1" smtClean="0">
                <a:latin typeface="Cambria" panose="02040503050406030204" pitchFamily="18" charset="0"/>
                <a:ea typeface="Calibri" panose="020F0502020204030204" pitchFamily="34" charset="0"/>
                <a:cs typeface="B Nazanin" panose="00000400000000000000" pitchFamily="2" charset="-78"/>
              </a:rPr>
              <a:t>Semnan</a:t>
            </a:r>
            <a:r>
              <a:rPr lang="en-US" altLang="en-US" sz="2000" b="1" i="1" dirty="0" smtClean="0">
                <a:latin typeface="Cambria" panose="02040503050406030204" pitchFamily="18" charset="0"/>
                <a:ea typeface="Calibri" panose="020F0502020204030204" pitchFamily="34" charset="0"/>
                <a:cs typeface="B Nazanin" panose="00000400000000000000" pitchFamily="2" charset="-78"/>
              </a:rPr>
              <a:t>, Iran</a:t>
            </a:r>
            <a:endParaRPr lang="fa-IR" altLang="en-US" sz="2000" b="1" i="1" dirty="0">
              <a:latin typeface="Cambria" panose="02040503050406030204" pitchFamily="18" charset="0"/>
              <a:ea typeface="Calibri" panose="020F0502020204030204" pitchFamily="34" charset="0"/>
              <a:cs typeface="B Nazanin" panose="00000400000000000000" pitchFamily="2" charset="-78"/>
            </a:endParaRPr>
          </a:p>
          <a:p>
            <a:pPr lvl="0" algn="just" rtl="1"/>
            <a:endParaRPr kumimoji="0" lang="fa-IR" altLang="en-US" sz="2000" b="0" i="1" u="none" strike="noStrike" cap="none" normalizeH="0" baseline="0" dirty="0" smtClean="0">
              <a:ln>
                <a:noFill/>
              </a:ln>
              <a:solidFill>
                <a:schemeClr val="tx1"/>
              </a:solidFill>
              <a:effectLst/>
              <a:latin typeface="Cambria" panose="02040503050406030204" pitchFamily="18" charset="0"/>
              <a:ea typeface="Calibri" panose="020F0502020204030204" pitchFamily="34" charset="0"/>
              <a:cs typeface="B Nazanin" panose="00000400000000000000" pitchFamily="2" charset="-78"/>
            </a:endParaRPr>
          </a:p>
          <a:p>
            <a:pPr lvl="0" algn="just" rtl="1"/>
            <a:r>
              <a:rPr kumimoji="0" lang="fa-IR" altLang="en-US" sz="2000" b="1" i="0" u="none" strike="noStrike" cap="none" normalizeH="0" baseline="0" dirty="0" smtClean="0">
                <a:ln>
                  <a:noFill/>
                </a:ln>
                <a:solidFill>
                  <a:schemeClr val="tx1"/>
                </a:solidFill>
                <a:effectLst/>
                <a:latin typeface="Cambria" panose="02040503050406030204" pitchFamily="18" charset="0"/>
                <a:ea typeface="Calibri" panose="020F0502020204030204" pitchFamily="34" charset="0"/>
                <a:cs typeface="B Titr" panose="00000700000000000000" pitchFamily="2" charset="-78"/>
              </a:rPr>
              <a:t>مهم: </a:t>
            </a:r>
            <a:r>
              <a:rPr kumimoji="0" lang="fa-IR" altLang="en-US" sz="2000" b="0" i="0" u="none" strike="noStrike" cap="none" normalizeH="0" baseline="0" dirty="0" smtClean="0">
                <a:ln>
                  <a:noFill/>
                </a:ln>
                <a:solidFill>
                  <a:schemeClr val="tx1"/>
                </a:solidFill>
                <a:effectLst/>
                <a:latin typeface="Cambria" panose="02040503050406030204" pitchFamily="18" charset="0"/>
                <a:ea typeface="Calibri" panose="020F0502020204030204" pitchFamily="34" charset="0"/>
                <a:cs typeface="B Mitra" panose="00000400000000000000" pitchFamily="2" charset="-78"/>
              </a:rPr>
              <a:t>همچنين مقاله بایستی در </a:t>
            </a:r>
            <a:r>
              <a:rPr kumimoji="0" lang="fa-IR" altLang="en-US" sz="2000" b="1" i="0" u="none" strike="noStrike" cap="none" normalizeH="0" baseline="0" dirty="0" smtClean="0">
                <a:ln>
                  <a:noFill/>
                </a:ln>
                <a:solidFill>
                  <a:srgbClr val="FF0000"/>
                </a:solidFill>
                <a:effectLst/>
                <a:latin typeface="Cambria" panose="02040503050406030204" pitchFamily="18" charset="0"/>
                <a:ea typeface="Calibri" panose="020F0502020204030204" pitchFamily="34" charset="0"/>
                <a:cs typeface="B Mitra" panose="00000400000000000000" pitchFamily="2" charset="-78"/>
              </a:rPr>
              <a:t>فهرست سياه </a:t>
            </a:r>
            <a:r>
              <a:rPr kumimoji="0" lang="fa-IR" altLang="en-US" sz="2000" b="0" i="0" u="none" strike="noStrike" cap="none" normalizeH="0" baseline="0" dirty="0" smtClean="0">
                <a:ln>
                  <a:noFill/>
                </a:ln>
                <a:solidFill>
                  <a:schemeClr val="tx1"/>
                </a:solidFill>
                <a:effectLst/>
                <a:latin typeface="Cambria" panose="02040503050406030204" pitchFamily="18" charset="0"/>
                <a:ea typeface="Calibri" panose="020F0502020204030204" pitchFamily="34" charset="0"/>
                <a:cs typeface="B Mitra" panose="00000400000000000000" pitchFamily="2" charset="-78"/>
              </a:rPr>
              <a:t>نشریات ارائه‌شده از وزارت بهداشت که هرساله از سوی معاونت تحقیقات و فناوری دانشگاه اعلام می‌شود قرار نگرفته باشد.</a:t>
            </a:r>
          </a:p>
          <a:p>
            <a:pPr lvl="0" algn="just" rtl="1"/>
            <a:endParaRPr lang="fa-IR" altLang="en-US" sz="2000" dirty="0">
              <a:latin typeface="Cambria" panose="02040503050406030204" pitchFamily="18" charset="0"/>
              <a:ea typeface="Calibri" panose="020F0502020204030204" pitchFamily="34" charset="0"/>
              <a:cs typeface="B Nazanin" panose="00000400000000000000" pitchFamily="2" charset="-78"/>
            </a:endParaRPr>
          </a:p>
          <a:p>
            <a:pPr lvl="0" algn="just" rtl="1"/>
            <a:endParaRPr kumimoji="0" lang="fa-IR" altLang="en-US" sz="2000" b="0" i="0" u="none" strike="noStrike" cap="none" normalizeH="0" baseline="0" dirty="0" smtClean="0">
              <a:ln>
                <a:noFill/>
              </a:ln>
              <a:solidFill>
                <a:schemeClr val="tx1"/>
              </a:solidFill>
              <a:effectLst/>
              <a:latin typeface="Cambria" panose="02040503050406030204" pitchFamily="18" charset="0"/>
              <a:ea typeface="Calibri" panose="020F0502020204030204" pitchFamily="34" charset="0"/>
              <a:cs typeface="B Nazanin" panose="00000400000000000000" pitchFamily="2" charset="-78"/>
            </a:endParaRPr>
          </a:p>
          <a:p>
            <a:pPr lvl="0" algn="just"/>
            <a:r>
              <a:rPr kumimoji="0" lang="en-US" altLang="en-US" sz="2000" b="0" i="0" u="none" strike="noStrike" cap="none" normalizeH="0" baseline="0" dirty="0" smtClean="0">
                <a:ln>
                  <a:noFill/>
                </a:ln>
                <a:solidFill>
                  <a:schemeClr val="tx1"/>
                </a:solidFill>
                <a:effectLst/>
                <a:cs typeface="+mj-cs"/>
                <a:hlinkClick r:id="rId2"/>
              </a:rPr>
              <a:t>http://blacklist.research.ac.ir/</a:t>
            </a:r>
            <a:endParaRPr kumimoji="0" lang="fa-IR" altLang="en-US" sz="2000" b="0" i="0" u="none" strike="noStrike" cap="none" normalizeH="0" baseline="0" dirty="0" smtClean="0">
              <a:ln>
                <a:noFill/>
              </a:ln>
              <a:solidFill>
                <a:schemeClr val="tx1"/>
              </a:solidFill>
              <a:effectLst/>
              <a:cs typeface="+mj-cs"/>
            </a:endParaRPr>
          </a:p>
          <a:p>
            <a:pPr lvl="0" algn="just"/>
            <a:endParaRPr kumimoji="0" lang="en-US" altLang="en-US" sz="1600" b="0" i="0" u="none" strike="noStrike" cap="none" normalizeH="0" baseline="0" dirty="0" smtClean="0">
              <a:ln>
                <a:noFill/>
              </a:ln>
              <a:solidFill>
                <a:schemeClr val="tx1"/>
              </a:solidFill>
              <a:effectLst/>
            </a:endParaRPr>
          </a:p>
          <a:p>
            <a:pPr algn="r" rtl="1"/>
            <a:endParaRPr lang="en-US" sz="2000" dirty="0"/>
          </a:p>
        </p:txBody>
      </p:sp>
      <p:sp>
        <p:nvSpPr>
          <p:cNvPr id="7" name="TextBox 6"/>
          <p:cNvSpPr txBox="1"/>
          <p:nvPr/>
        </p:nvSpPr>
        <p:spPr>
          <a:xfrm>
            <a:off x="283338" y="128789"/>
            <a:ext cx="11590984" cy="646331"/>
          </a:xfrm>
          <a:prstGeom prst="rect">
            <a:avLst/>
          </a:prstGeom>
          <a:noFill/>
        </p:spPr>
        <p:txBody>
          <a:bodyPr wrap="square" rtlCol="0">
            <a:spAutoFit/>
          </a:bodyPr>
          <a:lstStyle/>
          <a:p>
            <a:pPr algn="r" rtl="1"/>
            <a:r>
              <a:rPr lang="fa-IR" sz="3600" dirty="0" smtClean="0">
                <a:solidFill>
                  <a:srgbClr val="C00000"/>
                </a:solidFill>
                <a:cs typeface="B Titr" panose="00000700000000000000" pitchFamily="2" charset="-78"/>
              </a:rPr>
              <a:t>فعالیت های پژوهشی: </a:t>
            </a:r>
            <a:r>
              <a:rPr lang="fa-IR" sz="2000" dirty="0" smtClean="0">
                <a:cs typeface="B Titr" panose="00000700000000000000" pitchFamily="2" charset="-78"/>
              </a:rPr>
              <a:t>شامل 14 ماده (ماده 4 – ماده 17) و 18 تبصره می باشد.</a:t>
            </a:r>
          </a:p>
        </p:txBody>
      </p:sp>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925060" y="5640947"/>
            <a:ext cx="3039414" cy="955596"/>
          </a:xfrm>
          <a:prstGeom prst="rect">
            <a:avLst/>
          </a:prstGeom>
        </p:spPr>
      </p:pic>
      <p:pic>
        <p:nvPicPr>
          <p:cNvPr id="9" name="Picture 8"/>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81825" y="-25761"/>
            <a:ext cx="1133341" cy="1068949"/>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5805" y="28977"/>
            <a:ext cx="883634" cy="859665"/>
          </a:xfrm>
          <a:prstGeom prst="rect">
            <a:avLst/>
          </a:prstGeom>
        </p:spPr>
      </p:pic>
    </p:spTree>
    <p:extLst>
      <p:ext uri="{BB962C8B-B14F-4D97-AF65-F5344CB8AC3E}">
        <p14:creationId xmlns:p14="http://schemas.microsoft.com/office/powerpoint/2010/main" val="365970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par>
                                <p:cTn id="8" presetID="6"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rcRect/>
          <a:stretch/>
        </p:blipFill>
        <p:spPr>
          <a:xfrm>
            <a:off x="6232371" y="96253"/>
            <a:ext cx="5811252" cy="6701589"/>
          </a:xfrm>
          <a:prstGeom prst="rect">
            <a:avLst/>
          </a:prstGeom>
        </p:spPr>
      </p:pic>
      <p:pic>
        <p:nvPicPr>
          <p:cNvPr id="5" name="Picture 4"/>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a:ext>
            </a:extLst>
          </a:blip>
          <a:srcRect/>
          <a:stretch/>
        </p:blipFill>
        <p:spPr>
          <a:xfrm>
            <a:off x="13" y="300789"/>
            <a:ext cx="6232358" cy="6557211"/>
          </a:xfrm>
          <a:prstGeom prst="rect">
            <a:avLst/>
          </a:prstGeom>
        </p:spPr>
      </p:pic>
    </p:spTree>
    <p:extLst>
      <p:ext uri="{BB962C8B-B14F-4D97-AF65-F5344CB8AC3E}">
        <p14:creationId xmlns:p14="http://schemas.microsoft.com/office/powerpoint/2010/main" val="305393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1" y="1049194"/>
            <a:ext cx="12084676" cy="5808806"/>
          </a:xfrm>
          <a:prstGeom prst="rect">
            <a:avLst/>
          </a:prstGeom>
        </p:spPr>
      </p:pic>
      <p:sp>
        <p:nvSpPr>
          <p:cNvPr id="5" name="TextBox 4"/>
          <p:cNvSpPr txBox="1"/>
          <p:nvPr/>
        </p:nvSpPr>
        <p:spPr>
          <a:xfrm>
            <a:off x="493693" y="51430"/>
            <a:ext cx="11590984" cy="1046440"/>
          </a:xfrm>
          <a:prstGeom prst="rect">
            <a:avLst/>
          </a:prstGeom>
          <a:noFill/>
        </p:spPr>
        <p:txBody>
          <a:bodyPr wrap="square" rtlCol="0">
            <a:spAutoFit/>
          </a:bodyPr>
          <a:lstStyle/>
          <a:p>
            <a:pPr algn="r" rtl="1">
              <a:spcAft>
                <a:spcPts val="1200"/>
              </a:spcAft>
            </a:pPr>
            <a:r>
              <a:rPr lang="fa-IR" sz="2800" dirty="0" smtClean="0">
                <a:cs typeface="B Titr" panose="00000700000000000000" pitchFamily="2" charset="-78"/>
              </a:rPr>
              <a:t>شرط لازم جهت ارتقا از ماده 3:</a:t>
            </a:r>
          </a:p>
          <a:p>
            <a:pPr algn="r" rtl="1">
              <a:spcAft>
                <a:spcPts val="1200"/>
              </a:spcAft>
            </a:pPr>
            <a:r>
              <a:rPr lang="fa-IR" sz="2400" dirty="0" smtClean="0">
                <a:cs typeface="B Titr" panose="00000700000000000000" pitchFamily="2" charset="-78"/>
              </a:rPr>
              <a:t>هیات علمی آموزشی:</a:t>
            </a:r>
          </a:p>
        </p:txBody>
      </p:sp>
    </p:spTree>
    <p:extLst>
      <p:ext uri="{BB962C8B-B14F-4D97-AF65-F5344CB8AC3E}">
        <p14:creationId xmlns:p14="http://schemas.microsoft.com/office/powerpoint/2010/main" val="1479502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93693" y="38551"/>
            <a:ext cx="11560934" cy="2400657"/>
          </a:xfrm>
          <a:prstGeom prst="rect">
            <a:avLst/>
          </a:prstGeom>
          <a:noFill/>
        </p:spPr>
        <p:txBody>
          <a:bodyPr wrap="square" rtlCol="0">
            <a:spAutoFit/>
          </a:bodyPr>
          <a:lstStyle/>
          <a:p>
            <a:pPr algn="r" rtl="1">
              <a:spcAft>
                <a:spcPts val="1200"/>
              </a:spcAft>
            </a:pPr>
            <a:r>
              <a:rPr lang="fa-IR" sz="3600" dirty="0" smtClean="0">
                <a:cs typeface="B Titr" panose="00000700000000000000" pitchFamily="2" charset="-78"/>
              </a:rPr>
              <a:t>بخش اول: </a:t>
            </a:r>
            <a:r>
              <a:rPr lang="fa-IR" sz="3600" dirty="0" smtClean="0">
                <a:solidFill>
                  <a:srgbClr val="C00000"/>
                </a:solidFill>
                <a:cs typeface="B Titr" panose="00000700000000000000" pitchFamily="2" charset="-78"/>
              </a:rPr>
              <a:t>موسسات پژوهشی</a:t>
            </a:r>
          </a:p>
          <a:p>
            <a:pPr algn="r" rtl="1"/>
            <a:r>
              <a:rPr lang="fa-IR" sz="3000" dirty="0" smtClean="0">
                <a:cs typeface="B Titr" panose="00000700000000000000" pitchFamily="2" charset="-78"/>
              </a:rPr>
              <a:t>ماده 3- فعالیتهای پژوهشی – فناوری</a:t>
            </a:r>
          </a:p>
          <a:p>
            <a:pPr algn="r" rtl="1"/>
            <a:endParaRPr lang="fa-IR" sz="3600" dirty="0">
              <a:cs typeface="B Titr" panose="00000700000000000000" pitchFamily="2" charset="-78"/>
            </a:endParaRPr>
          </a:p>
          <a:p>
            <a:pPr algn="r" rtl="1"/>
            <a:endParaRPr lang="fa-IR" sz="3600" dirty="0" smtClean="0">
              <a:cs typeface="B Titr" panose="00000700000000000000" pitchFamily="2" charset="-78"/>
            </a:endParaRP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07583" y="25755"/>
            <a:ext cx="1133341" cy="1068949"/>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63" y="80493"/>
            <a:ext cx="883634" cy="859665"/>
          </a:xfrm>
          <a:prstGeom prst="rect">
            <a:avLst/>
          </a:prstGeom>
        </p:spPr>
      </p:pic>
      <p:pic>
        <p:nvPicPr>
          <p:cNvPr id="7" name="Picture 6"/>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rcRect/>
          <a:stretch/>
        </p:blipFill>
        <p:spPr>
          <a:xfrm>
            <a:off x="193183" y="1455313"/>
            <a:ext cx="11848563" cy="5318979"/>
          </a:xfrm>
          <a:prstGeom prst="rect">
            <a:avLst/>
          </a:prstGeom>
        </p:spPr>
      </p:pic>
      <p:sp>
        <p:nvSpPr>
          <p:cNvPr id="8" name="Down Arrow 7">
            <a:hlinkClick r:id="rId6" action="ppaction://hlinksldjump"/>
          </p:cNvPr>
          <p:cNvSpPr/>
          <p:nvPr/>
        </p:nvSpPr>
        <p:spPr>
          <a:xfrm>
            <a:off x="782054" y="5233735"/>
            <a:ext cx="315492" cy="589547"/>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56028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62529" y="169722"/>
            <a:ext cx="10238874" cy="6616087"/>
          </a:xfrm>
          <a:prstGeom prst="rect">
            <a:avLst/>
          </a:prstGeom>
        </p:spPr>
      </p:pic>
      <p:sp>
        <p:nvSpPr>
          <p:cNvPr id="3" name="Down Arrow 2">
            <a:hlinkClick r:id="rId3" action="ppaction://hlinksldjump"/>
          </p:cNvPr>
          <p:cNvSpPr/>
          <p:nvPr/>
        </p:nvSpPr>
        <p:spPr>
          <a:xfrm rot="10800000">
            <a:off x="264695" y="409074"/>
            <a:ext cx="336884" cy="733926"/>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0820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157086" y="916375"/>
            <a:ext cx="11910585" cy="5893497"/>
          </a:xfrm>
          <a:prstGeom prst="rect">
            <a:avLst/>
          </a:prstGeom>
        </p:spPr>
      </p:pic>
      <p:pic>
        <p:nvPicPr>
          <p:cNvPr id="5" name="Picture 4"/>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rcRect/>
          <a:stretch/>
        </p:blipFill>
        <p:spPr>
          <a:xfrm>
            <a:off x="120992" y="47625"/>
            <a:ext cx="11957064" cy="874528"/>
          </a:xfrm>
          <a:prstGeom prst="rect">
            <a:avLst/>
          </a:prstGeom>
        </p:spPr>
      </p:pic>
    </p:spTree>
    <p:extLst>
      <p:ext uri="{BB962C8B-B14F-4D97-AF65-F5344CB8AC3E}">
        <p14:creationId xmlns:p14="http://schemas.microsoft.com/office/powerpoint/2010/main" val="718305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336884" y="922153"/>
            <a:ext cx="11741171" cy="5887717"/>
          </a:xfrm>
          <a:prstGeom prst="rect">
            <a:avLst/>
          </a:prstGeom>
        </p:spPr>
      </p:pic>
      <p:pic>
        <p:nvPicPr>
          <p:cNvPr id="5" name="Picture 4"/>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rcRect/>
          <a:stretch/>
        </p:blipFill>
        <p:spPr>
          <a:xfrm>
            <a:off x="120992" y="47625"/>
            <a:ext cx="11957064" cy="874528"/>
          </a:xfrm>
          <a:prstGeom prst="rect">
            <a:avLst/>
          </a:prstGeom>
        </p:spPr>
      </p:pic>
    </p:spTree>
    <p:extLst>
      <p:ext uri="{BB962C8B-B14F-4D97-AF65-F5344CB8AC3E}">
        <p14:creationId xmlns:p14="http://schemas.microsoft.com/office/powerpoint/2010/main" val="105014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145057" y="922153"/>
            <a:ext cx="11957064" cy="5731310"/>
          </a:xfrm>
          <a:prstGeom prst="rect">
            <a:avLst/>
          </a:prstGeom>
        </p:spPr>
      </p:pic>
      <p:pic>
        <p:nvPicPr>
          <p:cNvPr id="5" name="Picture 4"/>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rcRect/>
          <a:stretch/>
        </p:blipFill>
        <p:spPr>
          <a:xfrm>
            <a:off x="157089" y="47625"/>
            <a:ext cx="11957063" cy="874528"/>
          </a:xfrm>
          <a:prstGeom prst="rect">
            <a:avLst/>
          </a:prstGeom>
        </p:spPr>
      </p:pic>
    </p:spTree>
    <p:extLst>
      <p:ext uri="{BB962C8B-B14F-4D97-AF65-F5344CB8AC3E}">
        <p14:creationId xmlns:p14="http://schemas.microsoft.com/office/powerpoint/2010/main" val="2128772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157089" y="922153"/>
            <a:ext cx="11957063" cy="5767407"/>
          </a:xfrm>
          <a:prstGeom prst="rect">
            <a:avLst/>
          </a:prstGeom>
        </p:spPr>
      </p:pic>
      <p:pic>
        <p:nvPicPr>
          <p:cNvPr id="5" name="Picture 4"/>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rcRect/>
          <a:stretch/>
        </p:blipFill>
        <p:spPr>
          <a:xfrm>
            <a:off x="157089" y="47625"/>
            <a:ext cx="11957063" cy="874528"/>
          </a:xfrm>
          <a:prstGeom prst="rect">
            <a:avLst/>
          </a:prstGeom>
        </p:spPr>
      </p:pic>
    </p:spTree>
    <p:extLst>
      <p:ext uri="{BB962C8B-B14F-4D97-AF65-F5344CB8AC3E}">
        <p14:creationId xmlns:p14="http://schemas.microsoft.com/office/powerpoint/2010/main" val="493819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rcRect/>
          <a:stretch/>
        </p:blipFill>
        <p:spPr>
          <a:xfrm>
            <a:off x="469630" y="634810"/>
            <a:ext cx="11357412" cy="6093841"/>
          </a:xfrm>
          <a:prstGeom prst="rect">
            <a:avLst/>
          </a:prstGeom>
        </p:spPr>
      </p:pic>
      <p:sp>
        <p:nvSpPr>
          <p:cNvPr id="5" name="TextBox 4"/>
          <p:cNvSpPr txBox="1"/>
          <p:nvPr/>
        </p:nvSpPr>
        <p:spPr>
          <a:xfrm>
            <a:off x="493693" y="51430"/>
            <a:ext cx="11590984" cy="523220"/>
          </a:xfrm>
          <a:prstGeom prst="rect">
            <a:avLst/>
          </a:prstGeom>
          <a:noFill/>
        </p:spPr>
        <p:txBody>
          <a:bodyPr wrap="square" rtlCol="0">
            <a:spAutoFit/>
          </a:bodyPr>
          <a:lstStyle/>
          <a:p>
            <a:pPr algn="r" rtl="1">
              <a:spcAft>
                <a:spcPts val="1200"/>
              </a:spcAft>
            </a:pPr>
            <a:r>
              <a:rPr lang="fa-IR" sz="2800" dirty="0" smtClean="0">
                <a:cs typeface="B Titr" panose="00000700000000000000" pitchFamily="2" charset="-78"/>
              </a:rPr>
              <a:t>شرط لازم جهت ارتقا از ماده 3، </a:t>
            </a:r>
            <a:r>
              <a:rPr lang="fa-IR" sz="2800" dirty="0">
                <a:cs typeface="B Titr" panose="00000700000000000000" pitchFamily="2" charset="-78"/>
              </a:rPr>
              <a:t>هیات علمی پژوهشی </a:t>
            </a:r>
            <a:r>
              <a:rPr lang="fa-IR" sz="2800" dirty="0" smtClean="0">
                <a:cs typeface="B Titr" panose="00000700000000000000" pitchFamily="2" charset="-78"/>
              </a:rPr>
              <a:t>:</a:t>
            </a:r>
          </a:p>
        </p:txBody>
      </p:sp>
    </p:spTree>
    <p:extLst>
      <p:ext uri="{BB962C8B-B14F-4D97-AF65-F5344CB8AC3E}">
        <p14:creationId xmlns:p14="http://schemas.microsoft.com/office/powerpoint/2010/main" val="3381987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Image result for ‫و من الله توفیق‬‎"/>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8831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0612" y="128789"/>
            <a:ext cx="11590984" cy="646331"/>
          </a:xfrm>
          <a:prstGeom prst="rect">
            <a:avLst/>
          </a:prstGeom>
          <a:noFill/>
        </p:spPr>
        <p:txBody>
          <a:bodyPr wrap="square" rtlCol="0">
            <a:spAutoFit/>
          </a:bodyPr>
          <a:lstStyle/>
          <a:p>
            <a:pPr algn="r" rtl="1"/>
            <a:r>
              <a:rPr lang="fa-IR" sz="3600" dirty="0" smtClean="0">
                <a:solidFill>
                  <a:srgbClr val="C00000"/>
                </a:solidFill>
                <a:cs typeface="B Titr" panose="00000700000000000000" pitchFamily="2" charset="-78"/>
              </a:rPr>
              <a:t>تبصره های 1 -6 ماده 5 فعالیت های پژوهشی:</a:t>
            </a:r>
            <a:endParaRPr lang="fa-IR" sz="2400" dirty="0" smtClean="0">
              <a:cs typeface="B Titr" panose="00000700000000000000" pitchFamily="2" charset="-78"/>
            </a:endParaRPr>
          </a:p>
        </p:txBody>
      </p:sp>
      <p:sp>
        <p:nvSpPr>
          <p:cNvPr id="5" name="TextBox 4"/>
          <p:cNvSpPr txBox="1"/>
          <p:nvPr/>
        </p:nvSpPr>
        <p:spPr>
          <a:xfrm>
            <a:off x="154546" y="1004552"/>
            <a:ext cx="11938716" cy="5578450"/>
          </a:xfrm>
          <a:prstGeom prst="rect">
            <a:avLst/>
          </a:prstGeom>
          <a:noFill/>
        </p:spPr>
        <p:txBody>
          <a:bodyPr wrap="square" rtlCol="0">
            <a:spAutoFit/>
          </a:bodyPr>
          <a:lstStyle/>
          <a:p>
            <a:pPr algn="just" rtl="1">
              <a:lnSpc>
                <a:spcPct val="115000"/>
              </a:lnSpc>
              <a:spcAft>
                <a:spcPts val="0"/>
              </a:spcAft>
            </a:pP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تبصره</a:t>
            </a:r>
            <a:r>
              <a:rPr lang="fa-IR" sz="2200" b="0"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 </a:t>
            </a: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1:</a:t>
            </a:r>
            <a:r>
              <a:rPr lang="fa-IR" sz="2200" dirty="0" smtClean="0">
                <a:effectLst/>
                <a:latin typeface="Cambria" panose="02040503050406030204" pitchFamily="18" charset="0"/>
                <a:ea typeface="Calibri" panose="020F0502020204030204" pitchFamily="34" charset="0"/>
                <a:cs typeface="B Titr" panose="000007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دو برابر</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آخرین (</a:t>
            </a:r>
            <a:r>
              <a:rPr lang="en-US" sz="2200" dirty="0" smtClean="0">
                <a:effectLst/>
                <a:latin typeface="Cambria" panose="02040503050406030204" pitchFamily="18" charset="0"/>
                <a:ea typeface="Calibri" panose="020F0502020204030204" pitchFamily="34" charset="0"/>
                <a:cs typeface="B Mitra" panose="00000400000000000000" pitchFamily="2" charset="-78"/>
              </a:rPr>
              <a:t>IF</a:t>
            </a:r>
            <a:r>
              <a:rPr lang="fa-IR" sz="2200" dirty="0" smtClean="0">
                <a:effectLst/>
                <a:latin typeface="Cambria" panose="02040503050406030204" pitchFamily="18" charset="0"/>
                <a:ea typeface="Calibri" panose="020F0502020204030204" pitchFamily="34" charset="0"/>
                <a:cs typeface="B Mitra" panose="00000400000000000000" pitchFamily="2" charset="-78"/>
              </a:rPr>
              <a:t>)</a:t>
            </a:r>
            <a:r>
              <a:rPr lang="en-US" sz="2200" dirty="0" smtClean="0">
                <a:effectLst/>
                <a:latin typeface="Cambria" panose="02040503050406030204" pitchFamily="18" charset="0"/>
                <a:ea typeface="Calibri" panose="020F0502020204030204" pitchFamily="34" charset="0"/>
                <a:cs typeface="B Mitra" panose="00000400000000000000" pitchFamily="2" charset="-78"/>
              </a:rPr>
              <a:t> Impact Factor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اعلام‌شده توسط مؤسسه                                          به امتیاز اضافه می‌شود</a:t>
            </a:r>
            <a:r>
              <a:rPr lang="en-US" sz="2200" dirty="0" smtClean="0">
                <a:effectLst/>
                <a:latin typeface="Cambria" panose="02040503050406030204" pitchFamily="18" charset="0"/>
                <a:ea typeface="Calibri" panose="020F0502020204030204" pitchFamily="34" charset="0"/>
                <a:cs typeface="B Mitra" panose="00000400000000000000" pitchFamily="2" charset="-78"/>
              </a:rPr>
              <a:t>.</a:t>
            </a:r>
            <a:endParaRPr lang="fa-IR" sz="2200" dirty="0" smtClean="0">
              <a:effectLst/>
              <a:latin typeface="Cambria" panose="02040503050406030204" pitchFamily="18" charset="0"/>
              <a:ea typeface="Calibri" panose="020F0502020204030204" pitchFamily="34" charset="0"/>
              <a:cs typeface="B Mitra" panose="00000400000000000000" pitchFamily="2" charset="-78"/>
            </a:endParaRPr>
          </a:p>
          <a:p>
            <a:pPr algn="just">
              <a:lnSpc>
                <a:spcPct val="115000"/>
              </a:lnSpc>
              <a:spcAft>
                <a:spcPts val="0"/>
              </a:spcAft>
            </a:pPr>
            <a:r>
              <a:rPr lang="en-US" dirty="0" smtClean="0">
                <a:effectLst/>
                <a:latin typeface="Cambria" panose="02040503050406030204" pitchFamily="18" charset="0"/>
                <a:ea typeface="Calibri" panose="020F0502020204030204" pitchFamily="34" charset="0"/>
                <a:cs typeface="B Mitra" panose="00000400000000000000" pitchFamily="2" charset="-78"/>
                <a:hlinkClick r:id="rId2"/>
              </a:rPr>
              <a:t>https://www.webofknowledge.com/</a:t>
            </a:r>
            <a:endParaRPr lang="fa-IR" dirty="0" smtClean="0">
              <a:effectLst/>
              <a:latin typeface="Cambria" panose="02040503050406030204" pitchFamily="18" charset="0"/>
              <a:ea typeface="Calibri" panose="020F0502020204030204" pitchFamily="34" charset="0"/>
              <a:cs typeface="B Mitra" panose="00000400000000000000" pitchFamily="2" charset="-78"/>
            </a:endParaRPr>
          </a:p>
          <a:p>
            <a:pPr algn="just">
              <a:lnSpc>
                <a:spcPct val="115000"/>
              </a:lnSpc>
              <a:spcAft>
                <a:spcPts val="0"/>
              </a:spcAft>
            </a:pPr>
            <a:endParaRPr lang="en-US" sz="1400" dirty="0" smtClean="0">
              <a:effectLst/>
              <a:latin typeface="Calibri" panose="020F0502020204030204" pitchFamily="34" charset="0"/>
              <a:ea typeface="Calibri" panose="020F0502020204030204" pitchFamily="34" charset="0"/>
              <a:cs typeface="B Mitra" panose="00000400000000000000" pitchFamily="2" charset="-78"/>
            </a:endParaRPr>
          </a:p>
          <a:p>
            <a:pPr algn="just" rtl="1">
              <a:lnSpc>
                <a:spcPct val="115000"/>
              </a:lnSpc>
              <a:spcAft>
                <a:spcPts val="0"/>
              </a:spcAft>
            </a:pP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تبصره</a:t>
            </a:r>
            <a:r>
              <a:rPr lang="fa-IR" sz="2200" b="0"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 2:</a:t>
            </a:r>
            <a:r>
              <a:rPr lang="fa-IR" sz="2200" dirty="0" smtClean="0">
                <a:effectLst/>
                <a:latin typeface="Cambria" panose="02040503050406030204" pitchFamily="18" charset="0"/>
                <a:ea typeface="Calibri" panose="020F0502020204030204" pitchFamily="34" charset="0"/>
                <a:cs typeface="B Titr" panose="000007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به </a:t>
            </a:r>
            <a:r>
              <a:rPr lang="en-US" sz="2200" dirty="0" smtClean="0">
                <a:effectLst/>
                <a:latin typeface="Cambria" panose="02040503050406030204" pitchFamily="18" charset="0"/>
                <a:ea typeface="Calibri" panose="020F0502020204030204" pitchFamily="34" charset="0"/>
                <a:cs typeface="B Mitra" panose="00000400000000000000" pitchFamily="2" charset="-78"/>
              </a:rPr>
              <a:t>Research letter/Case Report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 و چکیده مقالات چاپ‌شده در مجلات، برابر</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یک ‌سوم</a:t>
            </a:r>
            <a:r>
              <a:rPr lang="fa-IR" sz="2000" b="1" dirty="0" smtClean="0">
                <a:solidFill>
                  <a:srgbClr val="FF0000"/>
                </a:solidFill>
                <a:effectLst/>
                <a:latin typeface="Calibri" panose="020F0502020204030204" pitchFamily="34" charset="0"/>
                <a:ea typeface="Calibri" panose="020F0502020204030204" pitchFamily="34" charset="0"/>
                <a:cs typeface="B Mitra" panose="00000400000000000000" pitchFamily="2" charset="-78"/>
              </a:rPr>
              <a:t>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امتیاز ماده</a:t>
            </a:r>
            <a:r>
              <a:rPr lang="fa-IR" sz="2000" b="1" dirty="0" smtClean="0">
                <a:solidFill>
                  <a:srgbClr val="FF0000"/>
                </a:solidFill>
                <a:effectLst/>
                <a:latin typeface="Calibri" panose="020F0502020204030204" pitchFamily="34" charset="0"/>
                <a:ea typeface="Calibri" panose="020F0502020204030204" pitchFamily="34" charset="0"/>
                <a:cs typeface="B Mitra" panose="00000400000000000000" pitchFamily="2" charset="-78"/>
              </a:rPr>
              <a:t>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5</a:t>
            </a:r>
            <a:r>
              <a:rPr lang="fa-IR" sz="2000" b="1" dirty="0" smtClean="0">
                <a:solidFill>
                  <a:srgbClr val="FF0000"/>
                </a:solidFill>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تعلق</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می‌گیرد.</a:t>
            </a:r>
            <a:endParaRPr lang="en-US" sz="2200" dirty="0" smtClean="0">
              <a:effectLst/>
              <a:latin typeface="Calibri" panose="020F0502020204030204" pitchFamily="34" charset="0"/>
              <a:ea typeface="Calibri" panose="020F0502020204030204" pitchFamily="34" charset="0"/>
              <a:cs typeface="B Mitra" panose="00000400000000000000" pitchFamily="2" charset="-78"/>
            </a:endParaRPr>
          </a:p>
          <a:p>
            <a:pPr algn="just" rtl="1">
              <a:lnSpc>
                <a:spcPct val="115000"/>
              </a:lnSpc>
              <a:spcAft>
                <a:spcPts val="0"/>
              </a:spcAft>
            </a:pP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تبصره 3: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به </a:t>
            </a:r>
            <a:r>
              <a:rPr lang="en-US" sz="2200" dirty="0" smtClean="0">
                <a:effectLst/>
                <a:latin typeface="Cambria" panose="02040503050406030204" pitchFamily="18" charset="0"/>
                <a:ea typeface="Calibri" panose="020F0502020204030204" pitchFamily="34" charset="0"/>
                <a:cs typeface="B Mitra" panose="00000400000000000000" pitchFamily="2" charset="-78"/>
              </a:rPr>
              <a:t>Short communication/Brief communication/Rapid communication </a:t>
            </a:r>
            <a:r>
              <a:rPr lang="fa-IR" sz="2200" dirty="0" smtClean="0">
                <a:effectLst/>
                <a:latin typeface="Cambria" panose="02040503050406030204" pitchFamily="18" charset="0"/>
                <a:ea typeface="Calibri" panose="020F0502020204030204" pitchFamily="34" charset="0"/>
                <a:cs typeface="B Mitra" panose="00000400000000000000" pitchFamily="2" charset="-78"/>
              </a:rPr>
              <a:t> برابر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یک ‌دوم</a:t>
            </a:r>
            <a:r>
              <a:rPr lang="fa-IR" sz="2000" b="1" dirty="0" smtClean="0">
                <a:solidFill>
                  <a:srgbClr val="FF0000"/>
                </a:solidFill>
                <a:effectLst/>
                <a:latin typeface="Calibri" panose="020F0502020204030204" pitchFamily="34" charset="0"/>
                <a:ea typeface="Calibri" panose="020F0502020204030204" pitchFamily="34" charset="0"/>
                <a:cs typeface="B Mitra" panose="00000400000000000000" pitchFamily="2" charset="-78"/>
              </a:rPr>
              <a:t>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امتیاز</a:t>
            </a:r>
            <a:r>
              <a:rPr lang="fa-IR" sz="2000" b="1" dirty="0" smtClean="0">
                <a:solidFill>
                  <a:srgbClr val="FF0000"/>
                </a:solidFill>
                <a:effectLst/>
                <a:latin typeface="Calibri" panose="020F0502020204030204" pitchFamily="34" charset="0"/>
                <a:ea typeface="Calibri" panose="020F0502020204030204" pitchFamily="34" charset="0"/>
                <a:cs typeface="B Mitra" panose="00000400000000000000" pitchFamily="2" charset="-78"/>
              </a:rPr>
              <a:t>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ماده 5</a:t>
            </a:r>
            <a:r>
              <a:rPr lang="fa-IR" sz="2200" dirty="0" smtClean="0">
                <a:solidFill>
                  <a:schemeClr val="accent5">
                    <a:lumMod val="75000"/>
                  </a:schemeClr>
                </a:solidFill>
                <a:effectLst/>
                <a:latin typeface="Cambria" panose="02040503050406030204" pitchFamily="18"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تعلق</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می‌گیرد</a:t>
            </a:r>
            <a:r>
              <a:rPr lang="en-US" sz="2200" dirty="0" smtClean="0">
                <a:effectLst/>
                <a:latin typeface="Cambria" panose="02040503050406030204" pitchFamily="18" charset="0"/>
                <a:ea typeface="Calibri" panose="020F0502020204030204" pitchFamily="34" charset="0"/>
                <a:cs typeface="B Mitra" panose="00000400000000000000" pitchFamily="2" charset="-78"/>
              </a:rPr>
              <a:t>.</a:t>
            </a:r>
            <a:endParaRPr lang="en-US" sz="2200" dirty="0" smtClean="0">
              <a:effectLst/>
              <a:latin typeface="Calibri" panose="020F0502020204030204" pitchFamily="34" charset="0"/>
              <a:ea typeface="Calibri" panose="020F0502020204030204" pitchFamily="34" charset="0"/>
              <a:cs typeface="B Mitra" panose="00000400000000000000" pitchFamily="2" charset="-78"/>
            </a:endParaRPr>
          </a:p>
          <a:p>
            <a:pPr algn="just" rtl="1">
              <a:lnSpc>
                <a:spcPct val="115000"/>
              </a:lnSpc>
              <a:spcAft>
                <a:spcPts val="0"/>
              </a:spcAft>
            </a:pP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تبصره 4:</a:t>
            </a:r>
            <a:r>
              <a:rPr lang="fa-IR" sz="2200" dirty="0" smtClean="0">
                <a:effectLst/>
                <a:latin typeface="Cambria" panose="02040503050406030204" pitchFamily="18" charset="0"/>
                <a:ea typeface="Calibri" panose="020F0502020204030204" pitchFamily="34" charset="0"/>
                <a:cs typeface="B Titr" panose="000007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به </a:t>
            </a:r>
            <a:r>
              <a:rPr lang="en-US" sz="2200" dirty="0" smtClean="0">
                <a:effectLst/>
                <a:latin typeface="Cambria" panose="02040503050406030204" pitchFamily="18" charset="0"/>
                <a:ea typeface="Calibri" panose="020F0502020204030204" pitchFamily="34" charset="0"/>
                <a:cs typeface="B Mitra" panose="00000400000000000000" pitchFamily="2" charset="-78"/>
              </a:rPr>
              <a:t>Letter to editor</a:t>
            </a:r>
            <a:r>
              <a:rPr lang="fa-IR" sz="2200" dirty="0" smtClean="0">
                <a:effectLst/>
                <a:latin typeface="Cambria" panose="02040503050406030204" pitchFamily="18" charset="0"/>
                <a:ea typeface="Calibri" panose="020F0502020204030204" pitchFamily="34" charset="0"/>
                <a:cs typeface="B Mitra" panose="00000400000000000000" pitchFamily="2" charset="-78"/>
              </a:rPr>
              <a:t> برابر</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یک‌ چهارم</a:t>
            </a:r>
            <a:r>
              <a:rPr lang="fa-IR" sz="2000" b="1" dirty="0" smtClean="0">
                <a:solidFill>
                  <a:srgbClr val="FF0000"/>
                </a:solidFill>
                <a:effectLst/>
                <a:latin typeface="Calibri" panose="020F0502020204030204" pitchFamily="34" charset="0"/>
                <a:ea typeface="Calibri" panose="020F0502020204030204" pitchFamily="34" charset="0"/>
                <a:cs typeface="B Mitra" panose="00000400000000000000" pitchFamily="2" charset="-78"/>
              </a:rPr>
              <a:t>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امتیاز</a:t>
            </a:r>
            <a:r>
              <a:rPr lang="fa-IR" sz="2000" b="1" dirty="0" smtClean="0">
                <a:solidFill>
                  <a:srgbClr val="FF0000"/>
                </a:solidFill>
                <a:effectLst/>
                <a:latin typeface="Calibri" panose="020F0502020204030204" pitchFamily="34" charset="0"/>
                <a:ea typeface="Calibri" panose="020F0502020204030204" pitchFamily="34" charset="0"/>
                <a:cs typeface="B Mitra" panose="00000400000000000000" pitchFamily="2" charset="-78"/>
              </a:rPr>
              <a:t>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ماده</a:t>
            </a:r>
            <a:r>
              <a:rPr lang="fa-IR" sz="2000" b="1" dirty="0" smtClean="0">
                <a:solidFill>
                  <a:srgbClr val="FF0000"/>
                </a:solidFill>
                <a:effectLst/>
                <a:latin typeface="Calibri" panose="020F0502020204030204" pitchFamily="34" charset="0"/>
                <a:ea typeface="Calibri" panose="020F0502020204030204" pitchFamily="34" charset="0"/>
                <a:cs typeface="B Mitra" panose="00000400000000000000" pitchFamily="2" charset="-78"/>
              </a:rPr>
              <a:t>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5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تعلق</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می‌گیرد</a:t>
            </a:r>
            <a:r>
              <a:rPr lang="en-US" sz="2200" dirty="0" smtClean="0">
                <a:effectLst/>
                <a:latin typeface="Cambria" panose="02040503050406030204" pitchFamily="18" charset="0"/>
                <a:ea typeface="Calibri" panose="020F0502020204030204" pitchFamily="34" charset="0"/>
                <a:cs typeface="B Mitra" panose="00000400000000000000" pitchFamily="2" charset="-78"/>
              </a:rPr>
              <a:t>.</a:t>
            </a:r>
            <a:endParaRPr lang="fa-IR" sz="2200" dirty="0" smtClean="0">
              <a:effectLst/>
              <a:latin typeface="Cambria" panose="02040503050406030204" pitchFamily="18" charset="0"/>
              <a:ea typeface="Calibri" panose="020F0502020204030204" pitchFamily="34" charset="0"/>
              <a:cs typeface="B Mitra" panose="00000400000000000000" pitchFamily="2" charset="-78"/>
            </a:endParaRPr>
          </a:p>
          <a:p>
            <a:pPr algn="just" rtl="1">
              <a:lnSpc>
                <a:spcPct val="115000"/>
              </a:lnSpc>
              <a:spcAft>
                <a:spcPts val="0"/>
              </a:spcAft>
            </a:pPr>
            <a:endParaRPr lang="fa-IR" sz="2200" dirty="0">
              <a:latin typeface="Cambria" panose="02040503050406030204" pitchFamily="18" charset="0"/>
              <a:ea typeface="Calibri" panose="020F0502020204030204" pitchFamily="34" charset="0"/>
              <a:cs typeface="B Mitra" panose="00000400000000000000" pitchFamily="2" charset="-78"/>
            </a:endParaRPr>
          </a:p>
          <a:p>
            <a:pPr algn="just" rtl="1">
              <a:lnSpc>
                <a:spcPct val="115000"/>
              </a:lnSpc>
              <a:spcAft>
                <a:spcPts val="0"/>
              </a:spcAft>
            </a:pPr>
            <a:endParaRPr lang="en-US" sz="1400" dirty="0" smtClean="0">
              <a:effectLst/>
              <a:latin typeface="Calibri" panose="020F0502020204030204" pitchFamily="34" charset="0"/>
              <a:ea typeface="Calibri" panose="020F0502020204030204" pitchFamily="34" charset="0"/>
              <a:cs typeface="B Mitra" panose="00000400000000000000" pitchFamily="2" charset="-78"/>
            </a:endParaRPr>
          </a:p>
          <a:p>
            <a:pPr algn="just" rtl="1">
              <a:lnSpc>
                <a:spcPct val="115000"/>
              </a:lnSpc>
              <a:spcAft>
                <a:spcPts val="0"/>
              </a:spcAft>
            </a:pP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تبصره 5:</a:t>
            </a:r>
            <a:r>
              <a:rPr lang="fa-IR" sz="2200" dirty="0" smtClean="0">
                <a:effectLst/>
                <a:latin typeface="Calibri" panose="020F0502020204030204" pitchFamily="34" charset="0"/>
                <a:ea typeface="Calibri" panose="020F0502020204030204" pitchFamily="34" charset="0"/>
                <a:cs typeface="B Titr" panose="000007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ازاي</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هر ارجاع به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مقاله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از طرف</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مجلات</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انگلیسی‌زبان</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ردیف‌های 1 و</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2</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جدول</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شماره 2</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در سال</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ارزیابی عملکرد، برابر 2/5%</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براي مدت 6 ماه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تعلق می‌گیرد. </a:t>
            </a:r>
            <a:r>
              <a:rPr lang="fa-IR" sz="2200" dirty="0" smtClean="0">
                <a:latin typeface="B Mitra" panose="00000400000000000000" pitchFamily="2" charset="-78"/>
                <a:ea typeface="Calibri" panose="020F0502020204030204" pitchFamily="34" charset="0"/>
                <a:cs typeface="B Titr" panose="00000700000000000000" pitchFamily="2" charset="-78"/>
              </a:rPr>
              <a:t>مشروط</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این‌که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ارجاع</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از طرف</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خود فرد نباشد</a:t>
            </a:r>
            <a:r>
              <a:rPr lang="en-US" sz="2200" dirty="0" smtClean="0">
                <a:effectLst/>
                <a:latin typeface="Cambria" panose="02040503050406030204" pitchFamily="18" charset="0"/>
                <a:ea typeface="Calibri" panose="020F0502020204030204" pitchFamily="34" charset="0"/>
                <a:cs typeface="B Mitra" panose="00000400000000000000" pitchFamily="2" charset="-78"/>
              </a:rPr>
              <a:t>.</a:t>
            </a:r>
            <a:endParaRPr lang="fa-IR" sz="2200" dirty="0" smtClean="0">
              <a:effectLst/>
              <a:latin typeface="Cambria" panose="02040503050406030204" pitchFamily="18" charset="0"/>
              <a:ea typeface="Calibri" panose="020F0502020204030204" pitchFamily="34" charset="0"/>
              <a:cs typeface="B Mitra" panose="00000400000000000000" pitchFamily="2" charset="-78"/>
            </a:endParaRPr>
          </a:p>
          <a:p>
            <a:pPr algn="just" rtl="1">
              <a:lnSpc>
                <a:spcPct val="115000"/>
              </a:lnSpc>
              <a:spcAft>
                <a:spcPts val="0"/>
              </a:spcAft>
            </a:pPr>
            <a:endParaRPr lang="en-US" sz="2200" dirty="0" smtClean="0">
              <a:effectLst/>
              <a:latin typeface="Calibri" panose="020F0502020204030204" pitchFamily="34" charset="0"/>
              <a:ea typeface="Calibri" panose="020F0502020204030204" pitchFamily="34" charset="0"/>
              <a:cs typeface="B Mitra" panose="00000400000000000000" pitchFamily="2" charset="-78"/>
            </a:endParaRPr>
          </a:p>
          <a:p>
            <a:pPr algn="just" rtl="1">
              <a:lnSpc>
                <a:spcPct val="115000"/>
              </a:lnSpc>
              <a:spcAft>
                <a:spcPts val="0"/>
              </a:spcAft>
            </a:pP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تبصره 6:</a:t>
            </a:r>
            <a:r>
              <a:rPr lang="fa-IR" sz="2200" dirty="0" smtClean="0">
                <a:effectLst/>
                <a:latin typeface="Cambria" panose="02040503050406030204" pitchFamily="18" charset="0"/>
                <a:ea typeface="Calibri" panose="020F0502020204030204" pitchFamily="34" charset="0"/>
                <a:cs typeface="B Titr" panose="000007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براي</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محاسبه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فوق‌العاده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تمام‌وقتی جغرافیایی</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براي</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مقالات</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چاپ‌شده،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لازم</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است</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نویسنده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بلافاصله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پس از</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چاپ</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مقاله،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یک</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نسخه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از</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تصویر</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مقاله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را</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جهت</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استفاده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در</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رتبه‌بندی</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دانشگاه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معاونت تحقیقات و فناوری</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دانشگاه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ارائه نماید. بدیهی</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است در صورت</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تأخیر</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در</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ارائه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مقاله،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به‌طوری‌که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در</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رتبه‌بندی</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دانشگاه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قابل‌استفاده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نباشد،</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به مقاله مربوطه درصد</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فوق‌العاده تمام‌وقتی جغرافیایی</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تعلق</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نخواهد</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گرفت</a:t>
            </a:r>
            <a:r>
              <a:rPr lang="en-US" sz="2200" dirty="0" smtClean="0">
                <a:effectLst/>
                <a:latin typeface="Cambria" panose="02040503050406030204" pitchFamily="18" charset="0"/>
                <a:ea typeface="Calibri" panose="020F0502020204030204" pitchFamily="34" charset="0"/>
                <a:cs typeface="B Mitra" panose="00000400000000000000" pitchFamily="2" charset="-78"/>
              </a:rPr>
              <a:t>.</a:t>
            </a:r>
            <a:endParaRPr lang="en-US" sz="2200" dirty="0">
              <a:effectLst/>
              <a:latin typeface="Calibri" panose="020F0502020204030204" pitchFamily="34" charset="0"/>
              <a:ea typeface="Calibri" panose="020F0502020204030204" pitchFamily="34" charset="0"/>
              <a:cs typeface="B Mitra" panose="00000400000000000000" pitchFamily="2" charset="-78"/>
            </a:endParaRPr>
          </a:p>
        </p:txBody>
      </p:sp>
      <p:pic>
        <p:nvPicPr>
          <p:cNvPr id="2050" name="Picture 2" descr="Image result for thomson reuters"/>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sharpenSoften amount="50000"/>
                    </a14:imgEffect>
                    <a14:imgEffect>
                      <a14:saturation sat="400000"/>
                    </a14:imgEffect>
                  </a14:imgLayer>
                </a14:imgProps>
              </a:ext>
              <a:ext uri="{28A0092B-C50C-407E-A947-70E740481C1C}">
                <a14:useLocalDpi xmlns:a14="http://schemas.microsoft.com/office/drawing/2010/main"/>
              </a:ext>
            </a:extLst>
          </a:blip>
          <a:srcRect/>
          <a:stretch/>
        </p:blipFill>
        <p:spPr bwMode="auto">
          <a:xfrm>
            <a:off x="3084277" y="927278"/>
            <a:ext cx="2852886" cy="68258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081825" y="-25761"/>
            <a:ext cx="1133341" cy="1068949"/>
          </a:xfrm>
          <a:prstGeom prst="rect">
            <a:avLst/>
          </a:prstGeom>
        </p:spPr>
      </p:pic>
      <p:pic>
        <p:nvPicPr>
          <p:cNvPr id="8" name="Picture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5805" y="28977"/>
            <a:ext cx="883634" cy="859665"/>
          </a:xfrm>
          <a:prstGeom prst="rect">
            <a:avLst/>
          </a:prstGeom>
        </p:spPr>
      </p:pic>
    </p:spTree>
    <p:extLst>
      <p:ext uri="{BB962C8B-B14F-4D97-AF65-F5344CB8AC3E}">
        <p14:creationId xmlns:p14="http://schemas.microsoft.com/office/powerpoint/2010/main" val="2976759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5055" y="231820"/>
            <a:ext cx="11590984" cy="646331"/>
          </a:xfrm>
          <a:prstGeom prst="rect">
            <a:avLst/>
          </a:prstGeom>
          <a:noFill/>
        </p:spPr>
        <p:txBody>
          <a:bodyPr wrap="square" rtlCol="0">
            <a:spAutoFit/>
          </a:bodyPr>
          <a:lstStyle/>
          <a:p>
            <a:pPr algn="r" rtl="1"/>
            <a:r>
              <a:rPr lang="fa-IR" sz="3600" dirty="0" smtClean="0">
                <a:solidFill>
                  <a:srgbClr val="C00000"/>
                </a:solidFill>
                <a:cs typeface="B Titr" panose="00000700000000000000" pitchFamily="2" charset="-78"/>
              </a:rPr>
              <a:t>فعالیت های پژوهشی:</a:t>
            </a:r>
            <a:endParaRPr lang="fa-IR" sz="2400" dirty="0" smtClean="0">
              <a:cs typeface="B Titr" panose="00000700000000000000" pitchFamily="2" charset="-78"/>
            </a:endParaRPr>
          </a:p>
        </p:txBody>
      </p:sp>
      <p:sp>
        <p:nvSpPr>
          <p:cNvPr id="5" name="TextBox 4"/>
          <p:cNvSpPr txBox="1"/>
          <p:nvPr/>
        </p:nvSpPr>
        <p:spPr>
          <a:xfrm>
            <a:off x="145960" y="1120462"/>
            <a:ext cx="11900079" cy="5370701"/>
          </a:xfrm>
          <a:prstGeom prst="rect">
            <a:avLst/>
          </a:prstGeom>
          <a:noFill/>
        </p:spPr>
        <p:txBody>
          <a:bodyPr wrap="square" rtlCol="0">
            <a:spAutoFit/>
          </a:bodyPr>
          <a:lstStyle/>
          <a:p>
            <a:pPr algn="just" rtl="1">
              <a:lnSpc>
                <a:spcPct val="115000"/>
              </a:lnSpc>
              <a:spcAft>
                <a:spcPts val="0"/>
              </a:spcAft>
            </a:pPr>
            <a:r>
              <a:rPr lang="fa-IR" sz="2400" b="1"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ماده </a:t>
            </a:r>
            <a:r>
              <a:rPr lang="fa-IR" sz="2400" b="0"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6</a:t>
            </a:r>
            <a:r>
              <a:rPr lang="fa-IR" sz="2400" b="1"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a:t>
            </a:r>
            <a:r>
              <a:rPr lang="fa-IR" sz="2400" dirty="0" smtClean="0">
                <a:effectLst/>
                <a:latin typeface="Cambria" panose="02040503050406030204" pitchFamily="18" charset="0"/>
                <a:ea typeface="Calibri" panose="020F0502020204030204" pitchFamily="34" charset="0"/>
                <a:cs typeface="B Mitra" panose="00000400000000000000" pitchFamily="2" charset="-78"/>
              </a:rPr>
              <a:t> </a:t>
            </a:r>
            <a:r>
              <a:rPr lang="fa-IR" sz="2400" b="1" dirty="0" smtClean="0">
                <a:effectLst/>
                <a:latin typeface="Cambria" panose="02040503050406030204" pitchFamily="18" charset="0"/>
                <a:ea typeface="Calibri" panose="020F0502020204030204" pitchFamily="34" charset="0"/>
                <a:cs typeface="B Titr" panose="00000700000000000000" pitchFamily="2" charset="-78"/>
              </a:rPr>
              <a:t>ترجمه</a:t>
            </a:r>
            <a:r>
              <a:rPr lang="fa-IR" sz="2400" b="1" dirty="0" smtClean="0">
                <a:effectLst/>
                <a:latin typeface="Calibri" panose="020F0502020204030204" pitchFamily="34" charset="0"/>
                <a:ea typeface="Calibri" panose="020F0502020204030204" pitchFamily="34" charset="0"/>
                <a:cs typeface="B Titr" panose="00000700000000000000" pitchFamily="2" charset="-78"/>
              </a:rPr>
              <a:t> </a:t>
            </a:r>
            <a:r>
              <a:rPr lang="fa-IR" sz="2400" b="1" dirty="0" smtClean="0">
                <a:effectLst/>
                <a:latin typeface="Cambria" panose="02040503050406030204" pitchFamily="18" charset="0"/>
                <a:ea typeface="Calibri" panose="020F0502020204030204" pitchFamily="34" charset="0"/>
                <a:cs typeface="B Titr" panose="00000700000000000000" pitchFamily="2" charset="-78"/>
              </a:rPr>
              <a:t>کتاب:</a:t>
            </a:r>
            <a:r>
              <a:rPr lang="fa-IR" sz="2400" dirty="0" smtClean="0">
                <a:effectLst/>
                <a:latin typeface="Calibri" panose="020F0502020204030204" pitchFamily="34" charset="0"/>
                <a:ea typeface="Calibri" panose="020F0502020204030204" pitchFamily="34" charset="0"/>
                <a:cs typeface="B Titr" panose="00000700000000000000" pitchFamily="2" charset="-78"/>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ازاي</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ترجمه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کامل</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یک</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کتاب</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و</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چاپ</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آن با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درج آرم</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و آدرس وابستگی (</a:t>
            </a:r>
            <a:r>
              <a:rPr lang="en-US"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affiliation</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مترجم به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نام</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دانشگاه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علوم</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پزشکی</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سمنان</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حداکثر</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تا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10%</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امتیاز پژوهشی</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براي</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مدت</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یک سال</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تعلق</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می‌گیرد</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که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نوع،</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حجم و</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کیفیت</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کتاب</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بستگی دارد</a:t>
            </a:r>
            <a:r>
              <a:rPr lang="en-US" sz="2400" dirty="0" smtClean="0">
                <a:effectLst/>
                <a:latin typeface="Cambria" panose="02040503050406030204" pitchFamily="18" charset="0"/>
                <a:ea typeface="Calibri" panose="020F0502020204030204" pitchFamily="34" charset="0"/>
                <a:cs typeface="B Mitra" panose="00000400000000000000" pitchFamily="2" charset="-78"/>
              </a:rPr>
              <a:t>.</a:t>
            </a:r>
            <a:endParaRPr lang="fa-IR" sz="2400" dirty="0" smtClean="0">
              <a:effectLst/>
              <a:latin typeface="Cambria" panose="02040503050406030204" pitchFamily="18" charset="0"/>
              <a:ea typeface="Calibri" panose="020F0502020204030204" pitchFamily="34" charset="0"/>
              <a:cs typeface="B Mitra" panose="00000400000000000000" pitchFamily="2" charset="-78"/>
            </a:endParaRPr>
          </a:p>
          <a:p>
            <a:pPr algn="just" rtl="1">
              <a:lnSpc>
                <a:spcPct val="115000"/>
              </a:lnSpc>
              <a:spcAft>
                <a:spcPts val="0"/>
              </a:spcAft>
            </a:pP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r>
              <a:rPr lang="fa-IR" sz="2400" b="1"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ماده 7: </a:t>
            </a:r>
            <a:r>
              <a:rPr lang="fa-IR" sz="2400" b="1" dirty="0" smtClean="0">
                <a:effectLst/>
                <a:latin typeface="Cambria" panose="02040503050406030204" pitchFamily="18" charset="0"/>
                <a:ea typeface="Calibri" panose="020F0502020204030204" pitchFamily="34" charset="0"/>
                <a:cs typeface="B Titr" panose="00000700000000000000" pitchFamily="2" charset="-78"/>
              </a:rPr>
              <a:t>تالیف کتاب: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به ازاي</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تألیف</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یک</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کتاب</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(یا فصلی</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از</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کتاب</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مرجع)</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و</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چاپ</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آن</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با درج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آرم</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و آدرس وابستگی (</a:t>
            </a:r>
            <a:r>
              <a:rPr lang="en-US"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affiliation</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مؤلف به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نام</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دانشگاه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علوم</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پزشکی</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سمنان که در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نمایه </a:t>
            </a:r>
            <a:r>
              <a:rPr lang="en-US"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Scopus</a:t>
            </a:r>
            <a:r>
              <a:rPr lang="fa-IR" sz="2400" dirty="0" smtClean="0">
                <a:effectLst/>
                <a:latin typeface="Cambria" panose="02040503050406030204" pitchFamily="18" charset="0"/>
                <a:ea typeface="Calibri" panose="020F0502020204030204" pitchFamily="34" charset="0"/>
                <a:cs typeface="B Mitra" panose="00000400000000000000" pitchFamily="2" charset="-78"/>
              </a:rPr>
              <a:t> گزارش شود تا</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25% فوق‌العاده</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تمام‌وقتی جغرافیایی</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براي</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مدت</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یک سال</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تعلق</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می‌گیرد</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که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نوع، حجم و کیفیت</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کتاب</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بستگی</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دارد</a:t>
            </a:r>
            <a:r>
              <a:rPr lang="en-US" sz="2400" dirty="0" smtClean="0">
                <a:effectLst/>
                <a:latin typeface="Cambria" panose="02040503050406030204" pitchFamily="18" charset="0"/>
                <a:ea typeface="Calibri" panose="020F0502020204030204" pitchFamily="34" charset="0"/>
                <a:cs typeface="B Mitra" panose="00000400000000000000" pitchFamily="2" charset="-78"/>
              </a:rPr>
              <a:t>.</a:t>
            </a:r>
            <a:r>
              <a:rPr lang="fa-IR" sz="2400" dirty="0" smtClean="0">
                <a:effectLst/>
                <a:latin typeface="Cambria" panose="02040503050406030204" pitchFamily="18" charset="0"/>
                <a:ea typeface="Calibri" panose="020F0502020204030204" pitchFamily="34" charset="0"/>
                <a:cs typeface="B Mitra" panose="00000400000000000000" pitchFamily="2" charset="-78"/>
              </a:rPr>
              <a:t> برای سایر کتب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(بدون نمایه در </a:t>
            </a:r>
            <a:r>
              <a:rPr lang="en-US"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Scopus</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 12%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در نظر گرفته می‌شود.</a:t>
            </a:r>
          </a:p>
          <a:p>
            <a:pPr algn="just" rtl="1">
              <a:lnSpc>
                <a:spcPct val="115000"/>
              </a:lnSpc>
              <a:spcAft>
                <a:spcPts val="0"/>
              </a:spcAft>
            </a:pP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r>
              <a:rPr lang="fa-IR" sz="24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       </a:t>
            </a: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تبصره 1:</a:t>
            </a:r>
            <a:r>
              <a:rPr lang="fa-IR" sz="2200" dirty="0" smtClean="0">
                <a:effectLst/>
                <a:latin typeface="Cambria" panose="02040503050406030204" pitchFamily="18" charset="0"/>
                <a:ea typeface="Calibri" panose="020F0502020204030204" pitchFamily="34" charset="0"/>
                <a:cs typeface="B Titr" panose="000007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براي</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اختصاص</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امتیاز پژوهشی</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لازم</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است</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تا</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پایان</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سال خورشیدی</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که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کتاب</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در آن</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سال چاپ ‌شده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است</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یک</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نسخه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از کتاب</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معاونت تحقیقات و فناوری</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دانشگاه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ارائه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‌شده</a:t>
            </a:r>
            <a:r>
              <a:rPr lang="fa-IR" sz="22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باشد</a:t>
            </a:r>
            <a:r>
              <a:rPr lang="fa-IR" sz="2200" dirty="0" smtClean="0">
                <a:latin typeface="Cambria" panose="02040503050406030204" pitchFamily="18" charset="0"/>
                <a:ea typeface="Calibri" panose="020F0502020204030204" pitchFamily="34" charset="0"/>
                <a:cs typeface="B Mitra" panose="00000400000000000000" pitchFamily="2" charset="-78"/>
              </a:rPr>
              <a:t>.</a:t>
            </a:r>
            <a:r>
              <a:rPr lang="en-US" sz="2200" dirty="0" smtClean="0">
                <a:effectLst/>
                <a:latin typeface="B Mitra" panose="00000400000000000000" pitchFamily="2" charset="-78"/>
                <a:ea typeface="Calibri" panose="020F0502020204030204" pitchFamily="34" charset="0"/>
                <a:cs typeface="B Mitra" panose="00000400000000000000" pitchFamily="2" charset="-78"/>
              </a:rPr>
              <a:t> </a:t>
            </a:r>
            <a:r>
              <a:rPr lang="fa-IR" sz="2200" b="1" dirty="0">
                <a:solidFill>
                  <a:srgbClr val="FF0000"/>
                </a:solidFill>
                <a:latin typeface="B Mitra" panose="00000400000000000000" pitchFamily="2" charset="-78"/>
                <a:ea typeface="Calibri" panose="020F0502020204030204" pitchFamily="34" charset="0"/>
                <a:cs typeface="B Mitra" panose="00000400000000000000" pitchFamily="2" charset="-78"/>
              </a:rPr>
              <a:t>امتیاز متعلقه به کتاب از سوی شوراي</a:t>
            </a:r>
            <a:r>
              <a:rPr lang="fa-IR" sz="2200" b="1" dirty="0" smtClean="0">
                <a:solidFill>
                  <a:srgbClr val="FF0000"/>
                </a:solidFill>
                <a:effectLst/>
                <a:latin typeface="Calibri" panose="020F0502020204030204" pitchFamily="34" charset="0"/>
                <a:ea typeface="Calibri" panose="020F0502020204030204" pitchFamily="34" charset="0"/>
                <a:cs typeface="B Mitra" panose="00000400000000000000" pitchFamily="2" charset="-78"/>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انتشارات</a:t>
            </a:r>
            <a:r>
              <a:rPr lang="fa-IR" sz="2200" b="1" dirty="0" smtClean="0">
                <a:solidFill>
                  <a:srgbClr val="FF0000"/>
                </a:solidFill>
                <a:effectLst/>
                <a:latin typeface="Calibri" panose="020F0502020204030204" pitchFamily="34" charset="0"/>
                <a:ea typeface="Calibri" panose="020F0502020204030204" pitchFamily="34" charset="0"/>
                <a:cs typeface="B Mitra" panose="00000400000000000000" pitchFamily="2" charset="-78"/>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دانشگاه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تعیین و اعلام می‌شود.</a:t>
            </a:r>
          </a:p>
          <a:p>
            <a:pPr algn="just" rtl="1">
              <a:lnSpc>
                <a:spcPct val="115000"/>
              </a:lnSpc>
              <a:spcAft>
                <a:spcPts val="0"/>
              </a:spcAft>
            </a:pPr>
            <a:endParaRPr lang="en-US" sz="2200" dirty="0" smtClean="0">
              <a:effectLst/>
              <a:latin typeface="Calibri" panose="020F0502020204030204" pitchFamily="34" charset="0"/>
              <a:ea typeface="Calibri" panose="020F0502020204030204" pitchFamily="34" charset="0"/>
              <a:cs typeface="B Mitra" panose="00000400000000000000" pitchFamily="2" charset="-78"/>
            </a:endParaRPr>
          </a:p>
          <a:p>
            <a:pPr algn="just" rtl="1"/>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       تبصره 2:</a:t>
            </a:r>
            <a:r>
              <a:rPr lang="fa-IR" sz="2200" dirty="0" smtClean="0">
                <a:effectLst/>
                <a:ea typeface="Calibri" panose="020F0502020204030204" pitchFamily="34" charset="0"/>
                <a:cs typeface="B Titr" panose="000007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به</a:t>
            </a:r>
            <a:r>
              <a:rPr lang="fa-IR" sz="2200" dirty="0" smtClean="0">
                <a:effectLst/>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کتاب</a:t>
            </a:r>
            <a:r>
              <a:rPr lang="fa-IR" sz="2200" dirty="0" smtClean="0">
                <a:effectLst/>
                <a:ea typeface="Calibri" panose="020F0502020204030204" pitchFamily="34" charset="0"/>
                <a:cs typeface="B Mitra" panose="00000400000000000000" pitchFamily="2" charset="-78"/>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تجدید</a:t>
            </a:r>
            <a:r>
              <a:rPr lang="fa-IR" sz="2200" b="1" dirty="0" smtClean="0">
                <a:solidFill>
                  <a:srgbClr val="FF0000"/>
                </a:solidFill>
                <a:effectLst/>
                <a:ea typeface="Calibri" panose="020F0502020204030204" pitchFamily="34" charset="0"/>
                <a:cs typeface="B Mitra" panose="00000400000000000000" pitchFamily="2" charset="-78"/>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چاپ‌شده</a:t>
            </a:r>
            <a:r>
              <a:rPr lang="fa-IR" sz="2200" b="1" dirty="0" smtClean="0">
                <a:solidFill>
                  <a:srgbClr val="FF0000"/>
                </a:solidFill>
                <a:effectLst/>
                <a:ea typeface="Calibri" panose="020F0502020204030204" pitchFamily="34" charset="0"/>
                <a:cs typeface="B Mitra" panose="00000400000000000000" pitchFamily="2" charset="-78"/>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با تغییرات</a:t>
            </a:r>
            <a:r>
              <a:rPr lang="fa-IR" sz="2200" b="1" dirty="0" smtClean="0">
                <a:solidFill>
                  <a:srgbClr val="FF0000"/>
                </a:solidFill>
                <a:effectLst/>
                <a:ea typeface="Calibri" panose="020F0502020204030204" pitchFamily="34" charset="0"/>
                <a:cs typeface="B Mitra" panose="00000400000000000000" pitchFamily="2" charset="-78"/>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تا</a:t>
            </a:r>
            <a:r>
              <a:rPr lang="fa-IR" sz="2200" b="1" dirty="0" smtClean="0">
                <a:solidFill>
                  <a:srgbClr val="FF0000"/>
                </a:solidFill>
                <a:effectLst/>
                <a:ea typeface="Calibri" panose="020F0502020204030204" pitchFamily="34" charset="0"/>
                <a:cs typeface="B Mitra" panose="00000400000000000000" pitchFamily="2" charset="-78"/>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30%</a:t>
            </a:r>
            <a:r>
              <a:rPr lang="fa-IR" sz="2200" b="1" dirty="0" smtClean="0">
                <a:solidFill>
                  <a:srgbClr val="FF0000"/>
                </a:solidFill>
                <a:effectLst/>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از درصد</a:t>
            </a:r>
            <a:r>
              <a:rPr lang="fa-IR" sz="2200" dirty="0" smtClean="0">
                <a:effectLst/>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اولیه</a:t>
            </a:r>
            <a:r>
              <a:rPr lang="fa-IR" sz="2200" dirty="0" smtClean="0">
                <a:effectLst/>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به</a:t>
            </a:r>
            <a:r>
              <a:rPr lang="fa-IR" sz="2200" dirty="0" smtClean="0">
                <a:effectLst/>
                <a:ea typeface="Calibri" panose="020F0502020204030204" pitchFamily="34" charset="0"/>
                <a:cs typeface="B Mitra" panose="00000400000000000000" pitchFamily="2" charset="-78"/>
              </a:rPr>
              <a:t> </a:t>
            </a:r>
            <a:r>
              <a:rPr lang="fa-IR" sz="2200" u="sng" dirty="0" smtClean="0">
                <a:effectLst/>
                <a:latin typeface="Cambria" panose="02040503050406030204" pitchFamily="18" charset="0"/>
                <a:ea typeface="Calibri" panose="020F0502020204030204" pitchFamily="34" charset="0"/>
                <a:cs typeface="B Mitra" panose="00000400000000000000" pitchFamily="2" charset="-78"/>
              </a:rPr>
              <a:t>مدت</a:t>
            </a:r>
            <a:r>
              <a:rPr lang="fa-IR" sz="2200" u="sng" dirty="0" smtClean="0">
                <a:effectLst/>
                <a:ea typeface="Calibri" panose="020F0502020204030204" pitchFamily="34" charset="0"/>
                <a:cs typeface="B Mitra" panose="00000400000000000000" pitchFamily="2" charset="-78"/>
              </a:rPr>
              <a:t> </a:t>
            </a:r>
            <a:r>
              <a:rPr lang="fa-IR" sz="2200" u="sng" dirty="0" smtClean="0">
                <a:effectLst/>
                <a:latin typeface="Cambria" panose="02040503050406030204" pitchFamily="18" charset="0"/>
                <a:ea typeface="Calibri" panose="020F0502020204030204" pitchFamily="34" charset="0"/>
                <a:cs typeface="B Mitra" panose="00000400000000000000" pitchFamily="2" charset="-78"/>
              </a:rPr>
              <a:t>6 ماه</a:t>
            </a:r>
            <a:r>
              <a:rPr lang="fa-IR" sz="2200" u="sng" dirty="0" smtClean="0">
                <a:effectLst/>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و به</a:t>
            </a:r>
            <a:r>
              <a:rPr lang="fa-IR" sz="2200" dirty="0" smtClean="0">
                <a:effectLst/>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کتاب</a:t>
            </a:r>
            <a:r>
              <a:rPr lang="fa-IR" sz="2200" dirty="0" smtClean="0">
                <a:effectLst/>
                <a:ea typeface="Calibri" panose="020F0502020204030204" pitchFamily="34" charset="0"/>
                <a:cs typeface="B Mitra" panose="00000400000000000000" pitchFamily="2" charset="-78"/>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تجدید چاپ</a:t>
            </a:r>
            <a:r>
              <a:rPr lang="fa-IR" sz="2200" b="1" dirty="0" smtClean="0">
                <a:solidFill>
                  <a:srgbClr val="FF0000"/>
                </a:solidFill>
                <a:effectLst/>
                <a:ea typeface="Calibri" panose="020F0502020204030204" pitchFamily="34" charset="0"/>
                <a:cs typeface="B Mitra" panose="00000400000000000000" pitchFamily="2" charset="-78"/>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بدون</a:t>
            </a:r>
            <a:r>
              <a:rPr lang="fa-IR" sz="2200" b="1" dirty="0" smtClean="0">
                <a:solidFill>
                  <a:srgbClr val="FF0000"/>
                </a:solidFill>
                <a:effectLst/>
                <a:ea typeface="Calibri" panose="020F0502020204030204" pitchFamily="34" charset="0"/>
                <a:cs typeface="B Mitra" panose="00000400000000000000" pitchFamily="2" charset="-78"/>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تغییرات</a:t>
            </a:r>
            <a:r>
              <a:rPr lang="fa-IR" sz="2200" b="1" dirty="0" smtClean="0">
                <a:solidFill>
                  <a:srgbClr val="FF0000"/>
                </a:solidFill>
                <a:effectLst/>
                <a:ea typeface="Calibri" panose="020F0502020204030204" pitchFamily="34" charset="0"/>
                <a:cs typeface="B Mitra" panose="00000400000000000000" pitchFamily="2" charset="-78"/>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تا</a:t>
            </a:r>
            <a:r>
              <a:rPr lang="fa-IR" sz="2200" b="1" dirty="0" smtClean="0">
                <a:solidFill>
                  <a:srgbClr val="FF0000"/>
                </a:solidFill>
                <a:effectLst/>
                <a:ea typeface="Calibri" panose="020F0502020204030204" pitchFamily="34" charset="0"/>
                <a:cs typeface="B Mitra" panose="00000400000000000000" pitchFamily="2" charset="-78"/>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20%</a:t>
            </a:r>
            <a:r>
              <a:rPr lang="fa-IR" sz="2200" b="1" dirty="0" smtClean="0">
                <a:solidFill>
                  <a:srgbClr val="FF0000"/>
                </a:solidFill>
                <a:effectLst/>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از امتیاز پژوهشی اولیه، به</a:t>
            </a:r>
            <a:r>
              <a:rPr lang="fa-IR" sz="2200" dirty="0" smtClean="0">
                <a:effectLst/>
                <a:ea typeface="Calibri" panose="020F0502020204030204" pitchFamily="34" charset="0"/>
                <a:cs typeface="B Mitra" panose="00000400000000000000" pitchFamily="2" charset="-78"/>
              </a:rPr>
              <a:t> </a:t>
            </a:r>
            <a:r>
              <a:rPr lang="fa-IR" sz="2200" u="sng" dirty="0" smtClean="0">
                <a:effectLst/>
                <a:latin typeface="Cambria" panose="02040503050406030204" pitchFamily="18" charset="0"/>
                <a:ea typeface="Calibri" panose="020F0502020204030204" pitchFamily="34" charset="0"/>
                <a:cs typeface="B Mitra" panose="00000400000000000000" pitchFamily="2" charset="-78"/>
              </a:rPr>
              <a:t>مدت</a:t>
            </a:r>
            <a:r>
              <a:rPr lang="fa-IR" sz="2200" u="sng" dirty="0" smtClean="0">
                <a:effectLst/>
                <a:ea typeface="Calibri" panose="020F0502020204030204" pitchFamily="34" charset="0"/>
                <a:cs typeface="B Mitra" panose="00000400000000000000" pitchFamily="2" charset="-78"/>
              </a:rPr>
              <a:t> </a:t>
            </a:r>
            <a:r>
              <a:rPr lang="fa-IR" sz="2200" u="sng" dirty="0" smtClean="0">
                <a:effectLst/>
                <a:latin typeface="Cambria" panose="02040503050406030204" pitchFamily="18" charset="0"/>
                <a:ea typeface="Calibri" panose="020F0502020204030204" pitchFamily="34" charset="0"/>
                <a:cs typeface="B Mitra" panose="00000400000000000000" pitchFamily="2" charset="-78"/>
              </a:rPr>
              <a:t>6</a:t>
            </a:r>
            <a:r>
              <a:rPr lang="fa-IR" sz="2200" u="sng" dirty="0" smtClean="0">
                <a:effectLst/>
                <a:ea typeface="Calibri" panose="020F0502020204030204" pitchFamily="34" charset="0"/>
                <a:cs typeface="B Mitra" panose="00000400000000000000" pitchFamily="2" charset="-78"/>
              </a:rPr>
              <a:t> </a:t>
            </a:r>
            <a:r>
              <a:rPr lang="fa-IR" sz="2200" u="sng" dirty="0" smtClean="0">
                <a:effectLst/>
                <a:latin typeface="Cambria" panose="02040503050406030204" pitchFamily="18" charset="0"/>
                <a:ea typeface="Calibri" panose="020F0502020204030204" pitchFamily="34" charset="0"/>
                <a:cs typeface="B Mitra" panose="00000400000000000000" pitchFamily="2" charset="-78"/>
              </a:rPr>
              <a:t>ماه</a:t>
            </a:r>
            <a:r>
              <a:rPr lang="fa-IR" sz="2200" u="sng" dirty="0" smtClean="0">
                <a:effectLst/>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تعلق می‌گیرد</a:t>
            </a:r>
            <a:r>
              <a:rPr lang="en-US" sz="2200" dirty="0" smtClean="0">
                <a:effectLst/>
                <a:latin typeface="Cambria" panose="02040503050406030204" pitchFamily="18" charset="0"/>
                <a:ea typeface="Calibri" panose="020F0502020204030204" pitchFamily="34" charset="0"/>
                <a:cs typeface="B Mitra" panose="00000400000000000000" pitchFamily="2" charset="-78"/>
              </a:rPr>
              <a:t>.</a:t>
            </a:r>
            <a:endParaRPr lang="en-US" sz="2200" dirty="0">
              <a:cs typeface="B Mitra" panose="00000400000000000000" pitchFamily="2" charset="-78"/>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81825" y="-25761"/>
            <a:ext cx="1133341" cy="1068949"/>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805" y="28977"/>
            <a:ext cx="883634" cy="859665"/>
          </a:xfrm>
          <a:prstGeom prst="rect">
            <a:avLst/>
          </a:prstGeom>
        </p:spPr>
      </p:pic>
    </p:spTree>
    <p:extLst>
      <p:ext uri="{BB962C8B-B14F-4D97-AF65-F5344CB8AC3E}">
        <p14:creationId xmlns:p14="http://schemas.microsoft.com/office/powerpoint/2010/main" val="3681639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5055" y="111406"/>
            <a:ext cx="11590984" cy="646331"/>
          </a:xfrm>
          <a:prstGeom prst="rect">
            <a:avLst/>
          </a:prstGeom>
          <a:noFill/>
        </p:spPr>
        <p:txBody>
          <a:bodyPr wrap="square" rtlCol="0">
            <a:spAutoFit/>
          </a:bodyPr>
          <a:lstStyle/>
          <a:p>
            <a:pPr algn="r" rtl="1"/>
            <a:r>
              <a:rPr lang="fa-IR" sz="3600" dirty="0" smtClean="0">
                <a:solidFill>
                  <a:srgbClr val="C00000"/>
                </a:solidFill>
                <a:cs typeface="B Titr" panose="00000700000000000000" pitchFamily="2" charset="-78"/>
              </a:rPr>
              <a:t>فعالیت های پژوهشی:</a:t>
            </a:r>
            <a:endParaRPr lang="fa-IR" sz="2400" dirty="0" smtClean="0">
              <a:cs typeface="B Titr" panose="00000700000000000000" pitchFamily="2" charset="-78"/>
            </a:endParaRPr>
          </a:p>
        </p:txBody>
      </p:sp>
      <p:sp>
        <p:nvSpPr>
          <p:cNvPr id="5" name="TextBox 4"/>
          <p:cNvSpPr txBox="1"/>
          <p:nvPr/>
        </p:nvSpPr>
        <p:spPr>
          <a:xfrm>
            <a:off x="777025" y="822132"/>
            <a:ext cx="11269014" cy="5213735"/>
          </a:xfrm>
          <a:prstGeom prst="rect">
            <a:avLst/>
          </a:prstGeom>
          <a:noFill/>
        </p:spPr>
        <p:txBody>
          <a:bodyPr wrap="square" rtlCol="0">
            <a:spAutoFit/>
          </a:bodyPr>
          <a:lstStyle/>
          <a:p>
            <a:pPr algn="just" rtl="1">
              <a:lnSpc>
                <a:spcPct val="115000"/>
              </a:lnSpc>
              <a:spcAft>
                <a:spcPts val="0"/>
              </a:spcAft>
            </a:pPr>
            <a:r>
              <a:rPr lang="fa-IR" sz="2400" b="0"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ماده 8:</a:t>
            </a:r>
            <a:r>
              <a:rPr lang="fa-IR" sz="2400" dirty="0" smtClean="0">
                <a:effectLst/>
                <a:latin typeface="Cambria" panose="02040503050406030204" pitchFamily="18" charset="0"/>
                <a:ea typeface="Calibri" panose="020F0502020204030204" pitchFamily="34" charset="0"/>
                <a:cs typeface="B Mitra" panose="00000400000000000000" pitchFamily="2" charset="-78"/>
              </a:rPr>
              <a:t> درازای ارائه</a:t>
            </a:r>
            <a:r>
              <a:rPr lang="fa-IR" sz="2400" dirty="0" smtClean="0">
                <a:effectLst/>
                <a:latin typeface="Calibri" panose="020F0502020204030204" pitchFamily="34" charset="0"/>
                <a:ea typeface="Calibri" panose="020F0502020204030204" pitchFamily="34" charset="0"/>
                <a:cs typeface="B Mitra" panose="00000400000000000000" pitchFamily="2" charset="-78"/>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مقاله</a:t>
            </a:r>
            <a:r>
              <a:rPr lang="fa-IR" sz="2400" dirty="0" smtClean="0">
                <a:effectLst/>
                <a:latin typeface="Calibri" panose="020F0502020204030204" pitchFamily="34" charset="0"/>
                <a:ea typeface="Calibri" panose="020F0502020204030204" pitchFamily="34" charset="0"/>
                <a:cs typeface="B Mitra" panose="00000400000000000000" pitchFamily="2" charset="-78"/>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در</a:t>
            </a:r>
            <a:r>
              <a:rPr lang="fa-IR" sz="2400" dirty="0" smtClean="0">
                <a:effectLst/>
                <a:latin typeface="Calibri" panose="020F0502020204030204" pitchFamily="34" charset="0"/>
                <a:ea typeface="Calibri" panose="020F0502020204030204" pitchFamily="34" charset="0"/>
                <a:cs typeface="B Mitra" panose="00000400000000000000" pitchFamily="2" charset="-78"/>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کنگره‌های</a:t>
            </a:r>
            <a:r>
              <a:rPr lang="fa-IR" sz="2200" b="1" dirty="0" smtClean="0">
                <a:solidFill>
                  <a:srgbClr val="FF0000"/>
                </a:solidFill>
                <a:effectLst/>
                <a:latin typeface="Calibri" panose="020F0502020204030204" pitchFamily="34" charset="0"/>
                <a:ea typeface="Calibri" panose="020F0502020204030204" pitchFamily="34" charset="0"/>
                <a:cs typeface="B Mitra" panose="00000400000000000000" pitchFamily="2" charset="-78"/>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معتبر امتیاز پژوهشی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به</a:t>
            </a:r>
            <a:r>
              <a:rPr lang="fa-IR" sz="2400" dirty="0" smtClean="0">
                <a:effectLst/>
                <a:latin typeface="Calibri" panose="020F0502020204030204" pitchFamily="34" charset="0"/>
                <a:ea typeface="Calibri" panose="020F0502020204030204" pitchFamily="34" charset="0"/>
                <a:cs typeface="B Mitra" panose="00000400000000000000" pitchFamily="2" charset="-78"/>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شرح</a:t>
            </a:r>
            <a:r>
              <a:rPr lang="fa-IR" sz="2400" dirty="0" smtClean="0">
                <a:effectLst/>
                <a:latin typeface="Calibri" panose="020F0502020204030204" pitchFamily="34" charset="0"/>
                <a:ea typeface="Calibri" panose="020F0502020204030204" pitchFamily="34" charset="0"/>
                <a:cs typeface="B Mitra" panose="00000400000000000000" pitchFamily="2" charset="-78"/>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زیر</a:t>
            </a:r>
            <a:r>
              <a:rPr lang="fa-IR" sz="2400" dirty="0" smtClean="0">
                <a:effectLst/>
                <a:latin typeface="Calibri" panose="020F0502020204030204" pitchFamily="34" charset="0"/>
                <a:ea typeface="Calibri" panose="020F0502020204030204" pitchFamily="34" charset="0"/>
                <a:cs typeface="B Mitra" panose="00000400000000000000" pitchFamily="2" charset="-78"/>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تعلق</a:t>
            </a:r>
            <a:r>
              <a:rPr lang="fa-IR" sz="2400" dirty="0" smtClean="0">
                <a:effectLst/>
                <a:latin typeface="Calibri" panose="020F0502020204030204" pitchFamily="34" charset="0"/>
                <a:ea typeface="Calibri" panose="020F0502020204030204" pitchFamily="34" charset="0"/>
                <a:cs typeface="B Mitra" panose="00000400000000000000" pitchFamily="2" charset="-78"/>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می‌گیرد</a:t>
            </a:r>
            <a:r>
              <a:rPr lang="en-US" sz="2400" dirty="0" smtClean="0">
                <a:effectLst/>
                <a:latin typeface="Cambria" panose="02040503050406030204" pitchFamily="18" charset="0"/>
                <a:ea typeface="Calibri" panose="020F0502020204030204" pitchFamily="34" charset="0"/>
                <a:cs typeface="B Mitra" panose="00000400000000000000" pitchFamily="2" charset="-78"/>
              </a:rPr>
              <a:t>:</a:t>
            </a:r>
            <a:endParaRPr lang="en-US" sz="2400" dirty="0" smtClean="0">
              <a:effectLst/>
              <a:latin typeface="Calibri" panose="020F0502020204030204" pitchFamily="34" charset="0"/>
              <a:ea typeface="Calibri" panose="020F0502020204030204" pitchFamily="34" charset="0"/>
              <a:cs typeface="B Mitra" panose="00000400000000000000" pitchFamily="2" charset="-78"/>
            </a:endParaRPr>
          </a:p>
          <a:p>
            <a:pPr lvl="1" algn="just" rtl="1">
              <a:lnSpc>
                <a:spcPct val="115000"/>
              </a:lnSpc>
            </a:pPr>
            <a:r>
              <a:rPr lang="fa-IR" sz="2000" b="1" dirty="0" smtClean="0">
                <a:solidFill>
                  <a:srgbClr val="002060"/>
                </a:solidFill>
                <a:effectLst/>
                <a:latin typeface="Cambria" panose="02040503050406030204" pitchFamily="18" charset="0"/>
                <a:ea typeface="Calibri" panose="020F0502020204030204" pitchFamily="34" charset="0"/>
                <a:cs typeface="B Mitra" panose="00000400000000000000" pitchFamily="2" charset="-78"/>
              </a:rPr>
              <a:t>الف)</a:t>
            </a:r>
            <a:r>
              <a:rPr lang="fa-IR" sz="2000" dirty="0" smtClean="0">
                <a:solidFill>
                  <a:srgbClr val="002060"/>
                </a:solidFill>
                <a:effectLst/>
                <a:latin typeface="Cambria" panose="02040503050406030204" pitchFamily="18" charset="0"/>
                <a:ea typeface="Calibri" panose="020F0502020204030204" pitchFamily="34" charset="0"/>
                <a:cs typeface="B Mitra" panose="00000400000000000000" pitchFamily="2" charset="-78"/>
              </a:rPr>
              <a:t> ارائه سخنراني جامع به‌صورت سخنران مدعو (با دعوت رسمي) در همایش‌ خارج از کشور (20% به مدت 6 ماه)</a:t>
            </a:r>
            <a:endParaRPr lang="en-US" sz="2000" dirty="0" smtClean="0">
              <a:solidFill>
                <a:srgbClr val="002060"/>
              </a:solidFill>
              <a:effectLst/>
              <a:latin typeface="Calibri" panose="020F0502020204030204" pitchFamily="34" charset="0"/>
              <a:ea typeface="Calibri" panose="020F0502020204030204" pitchFamily="34" charset="0"/>
              <a:cs typeface="B Mitra" panose="00000400000000000000" pitchFamily="2" charset="-78"/>
            </a:endParaRPr>
          </a:p>
          <a:p>
            <a:pPr lvl="1" algn="just" rtl="1">
              <a:lnSpc>
                <a:spcPct val="115000"/>
              </a:lnSpc>
            </a:pPr>
            <a:r>
              <a:rPr lang="fa-IR" sz="2000" b="1" dirty="0" smtClean="0">
                <a:solidFill>
                  <a:srgbClr val="002060"/>
                </a:solidFill>
                <a:effectLst/>
                <a:latin typeface="Cambria" panose="02040503050406030204" pitchFamily="18" charset="0"/>
                <a:ea typeface="Calibri" panose="020F0502020204030204" pitchFamily="34" charset="0"/>
                <a:cs typeface="B Mitra" panose="00000400000000000000" pitchFamily="2" charset="-78"/>
              </a:rPr>
              <a:t>ب)</a:t>
            </a:r>
            <a:r>
              <a:rPr lang="fa-IR" sz="2000" dirty="0" smtClean="0">
                <a:solidFill>
                  <a:srgbClr val="002060"/>
                </a:solidFill>
                <a:effectLst/>
                <a:latin typeface="Cambria" panose="02040503050406030204" pitchFamily="18" charset="0"/>
                <a:ea typeface="Calibri" panose="020F0502020204030204" pitchFamily="34" charset="0"/>
                <a:cs typeface="B Mitra" panose="00000400000000000000" pitchFamily="2" charset="-78"/>
              </a:rPr>
              <a:t> ارائه سخنراني جامع به‌صورت سخنران مدعو (با دعوت رسمي) در همایش‌ بین‌المللی داخل کشور (10% به مدت 6 ماه)</a:t>
            </a:r>
            <a:endParaRPr lang="en-US" sz="2000" dirty="0" smtClean="0">
              <a:solidFill>
                <a:srgbClr val="002060"/>
              </a:solidFill>
              <a:effectLst/>
              <a:latin typeface="Calibri" panose="020F0502020204030204" pitchFamily="34" charset="0"/>
              <a:ea typeface="Calibri" panose="020F0502020204030204" pitchFamily="34" charset="0"/>
              <a:cs typeface="B Mitra" panose="00000400000000000000" pitchFamily="2" charset="-78"/>
            </a:endParaRPr>
          </a:p>
          <a:p>
            <a:pPr lvl="1" algn="just" rtl="1">
              <a:lnSpc>
                <a:spcPct val="115000"/>
              </a:lnSpc>
            </a:pPr>
            <a:r>
              <a:rPr lang="fa-IR" sz="2000" b="1" dirty="0" smtClean="0">
                <a:effectLst/>
                <a:latin typeface="Cambria" panose="02040503050406030204" pitchFamily="18" charset="0"/>
                <a:ea typeface="Calibri" panose="020F0502020204030204" pitchFamily="34" charset="0"/>
                <a:cs typeface="B Mitra" panose="00000400000000000000" pitchFamily="2" charset="-78"/>
              </a:rPr>
              <a:t>ج)</a:t>
            </a:r>
            <a:r>
              <a:rPr lang="fa-IR" sz="2000" dirty="0" smtClean="0">
                <a:effectLst/>
                <a:latin typeface="Cambria" panose="02040503050406030204" pitchFamily="18" charset="0"/>
                <a:ea typeface="Calibri" panose="020F0502020204030204" pitchFamily="34" charset="0"/>
                <a:cs typeface="B Mitra" panose="00000400000000000000" pitchFamily="2" charset="-78"/>
              </a:rPr>
              <a:t> ارائه چكيده مقاله در همایش‌ خارجي و داخلي به‌صورت سخنراني که در مجلات با نمایه</a:t>
            </a:r>
            <a:r>
              <a:rPr lang="en-US" sz="2000" dirty="0" smtClean="0">
                <a:effectLst/>
                <a:latin typeface="Cambria" panose="02040503050406030204" pitchFamily="18" charset="0"/>
                <a:ea typeface="Calibri" panose="020F0502020204030204" pitchFamily="34" charset="0"/>
                <a:cs typeface="B Mitra" panose="00000400000000000000" pitchFamily="2" charset="-78"/>
              </a:rPr>
              <a:t> ISI </a:t>
            </a:r>
            <a:r>
              <a:rPr lang="fa-IR" sz="2000" dirty="0" smtClean="0">
                <a:effectLst/>
                <a:latin typeface="Cambria" panose="02040503050406030204" pitchFamily="18" charset="0"/>
                <a:ea typeface="Calibri" panose="020F0502020204030204" pitchFamily="34" charset="0"/>
                <a:cs typeface="B Mitra" panose="00000400000000000000" pitchFamily="2" charset="-78"/>
              </a:rPr>
              <a:t>چاپ ‌شده باشد (</a:t>
            </a:r>
            <a:r>
              <a:rPr lang="fa-IR" sz="2000" dirty="0" smtClean="0">
                <a:latin typeface="Cambria" panose="02040503050406030204" pitchFamily="18" charset="0"/>
                <a:ea typeface="Calibri" panose="020F0502020204030204" pitchFamily="34" charset="0"/>
                <a:cs typeface="B Mitra" panose="00000400000000000000" pitchFamily="2" charset="-78"/>
              </a:rPr>
              <a:t>7/5</a:t>
            </a:r>
            <a:r>
              <a:rPr lang="fa-IR" sz="2000" dirty="0" smtClean="0">
                <a:effectLst/>
                <a:latin typeface="Cambria" panose="02040503050406030204" pitchFamily="18" charset="0"/>
                <a:ea typeface="Calibri" panose="020F0502020204030204" pitchFamily="34" charset="0"/>
                <a:cs typeface="B Mitra" panose="00000400000000000000" pitchFamily="2" charset="-78"/>
              </a:rPr>
              <a:t>% به مدت 6 ماه)</a:t>
            </a:r>
            <a:endParaRPr lang="en-US" sz="2000" dirty="0" smtClean="0">
              <a:effectLst/>
              <a:latin typeface="Calibri" panose="020F0502020204030204" pitchFamily="34" charset="0"/>
              <a:ea typeface="Calibri" panose="020F0502020204030204" pitchFamily="34" charset="0"/>
              <a:cs typeface="B Mitra" panose="00000400000000000000" pitchFamily="2" charset="-78"/>
            </a:endParaRPr>
          </a:p>
          <a:p>
            <a:pPr lvl="1" algn="just" rtl="1">
              <a:lnSpc>
                <a:spcPct val="115000"/>
              </a:lnSpc>
            </a:pPr>
            <a:r>
              <a:rPr lang="fa-IR" sz="2000" b="1" dirty="0" smtClean="0">
                <a:effectLst/>
                <a:latin typeface="Cambria" panose="02040503050406030204" pitchFamily="18" charset="0"/>
                <a:ea typeface="Calibri" panose="020F0502020204030204" pitchFamily="34" charset="0"/>
                <a:cs typeface="B Mitra" panose="00000400000000000000" pitchFamily="2" charset="-78"/>
              </a:rPr>
              <a:t>د)</a:t>
            </a:r>
            <a:r>
              <a:rPr lang="fa-IR" sz="2000" dirty="0" smtClean="0">
                <a:effectLst/>
                <a:latin typeface="Cambria" panose="02040503050406030204" pitchFamily="18" charset="0"/>
                <a:ea typeface="Calibri" panose="020F0502020204030204" pitchFamily="34" charset="0"/>
                <a:cs typeface="B Mitra" panose="00000400000000000000" pitchFamily="2" charset="-78"/>
              </a:rPr>
              <a:t> ارائه چكيده مقاله در همایش‌ خارجي و داخلی به‌صورت پوستر که در مجلات با نمایه</a:t>
            </a:r>
            <a:r>
              <a:rPr lang="en-US" sz="2000" dirty="0" smtClean="0">
                <a:effectLst/>
                <a:latin typeface="Cambria" panose="02040503050406030204" pitchFamily="18" charset="0"/>
                <a:ea typeface="Calibri" panose="020F0502020204030204" pitchFamily="34" charset="0"/>
                <a:cs typeface="B Mitra" panose="00000400000000000000" pitchFamily="2" charset="-78"/>
              </a:rPr>
              <a:t> ISI </a:t>
            </a:r>
            <a:r>
              <a:rPr lang="fa-IR" sz="2000" dirty="0" smtClean="0">
                <a:effectLst/>
                <a:latin typeface="Cambria" panose="02040503050406030204" pitchFamily="18" charset="0"/>
                <a:ea typeface="Calibri" panose="020F0502020204030204" pitchFamily="34" charset="0"/>
                <a:cs typeface="B Mitra" panose="00000400000000000000" pitchFamily="2" charset="-78"/>
              </a:rPr>
              <a:t>چاپ‌شده باشد (5% به مدت 6 ماه)</a:t>
            </a:r>
            <a:endParaRPr lang="en-US" sz="2000" dirty="0" smtClean="0">
              <a:effectLst/>
              <a:latin typeface="Calibri" panose="020F0502020204030204" pitchFamily="34" charset="0"/>
              <a:ea typeface="Calibri" panose="020F0502020204030204" pitchFamily="34" charset="0"/>
              <a:cs typeface="B Mitra" panose="00000400000000000000" pitchFamily="2" charset="-78"/>
            </a:endParaRPr>
          </a:p>
          <a:p>
            <a:pPr lvl="1" algn="just" rtl="1">
              <a:lnSpc>
                <a:spcPct val="115000"/>
              </a:lnSpc>
            </a:pPr>
            <a:r>
              <a:rPr lang="fa-IR" sz="2000" b="1" dirty="0" smtClean="0">
                <a:solidFill>
                  <a:srgbClr val="000066"/>
                </a:solidFill>
                <a:effectLst/>
                <a:latin typeface="Cambria" panose="02040503050406030204" pitchFamily="18" charset="0"/>
                <a:ea typeface="Calibri" panose="020F0502020204030204" pitchFamily="34" charset="0"/>
                <a:cs typeface="B Mitra" panose="00000400000000000000" pitchFamily="2" charset="-78"/>
              </a:rPr>
              <a:t>ه)</a:t>
            </a:r>
            <a:r>
              <a:rPr lang="fa-IR" sz="2000" dirty="0" smtClean="0">
                <a:solidFill>
                  <a:srgbClr val="000066"/>
                </a:solidFill>
                <a:effectLst/>
                <a:latin typeface="Cambria" panose="02040503050406030204" pitchFamily="18" charset="0"/>
                <a:ea typeface="Calibri" panose="020F0502020204030204" pitchFamily="34" charset="0"/>
                <a:cs typeface="B Mitra" panose="00000400000000000000" pitchFamily="2" charset="-78"/>
              </a:rPr>
              <a:t> ارائه چكيده مقاله در همایش‌ خارجي به‌صورت پوستر و سخنراني (4% به مدت 6 ماه)</a:t>
            </a:r>
            <a:endParaRPr lang="en-US" sz="2000" dirty="0" smtClean="0">
              <a:solidFill>
                <a:srgbClr val="000066"/>
              </a:solidFill>
              <a:effectLst/>
              <a:latin typeface="Calibri" panose="020F0502020204030204" pitchFamily="34" charset="0"/>
              <a:ea typeface="Calibri" panose="020F0502020204030204" pitchFamily="34" charset="0"/>
              <a:cs typeface="B Mitra" panose="00000400000000000000" pitchFamily="2" charset="-78"/>
            </a:endParaRPr>
          </a:p>
          <a:p>
            <a:pPr lvl="1" algn="just" rtl="1">
              <a:lnSpc>
                <a:spcPct val="115000"/>
              </a:lnSpc>
            </a:pPr>
            <a:r>
              <a:rPr lang="fa-IR" sz="2000" b="1" dirty="0" smtClean="0">
                <a:solidFill>
                  <a:srgbClr val="000066"/>
                </a:solidFill>
                <a:effectLst/>
                <a:latin typeface="Cambria" panose="02040503050406030204" pitchFamily="18" charset="0"/>
                <a:ea typeface="Calibri" panose="020F0502020204030204" pitchFamily="34" charset="0"/>
                <a:cs typeface="B Mitra" panose="00000400000000000000" pitchFamily="2" charset="-78"/>
              </a:rPr>
              <a:t>ز)</a:t>
            </a:r>
            <a:r>
              <a:rPr lang="fa-IR" sz="2000" dirty="0" smtClean="0">
                <a:solidFill>
                  <a:srgbClr val="000066"/>
                </a:solidFill>
                <a:effectLst/>
                <a:latin typeface="Cambria" panose="02040503050406030204" pitchFamily="18" charset="0"/>
                <a:ea typeface="Calibri" panose="020F0502020204030204" pitchFamily="34" charset="0"/>
                <a:cs typeface="B Mitra" panose="00000400000000000000" pitchFamily="2" charset="-78"/>
              </a:rPr>
              <a:t> ارائه چكيده مقاله در همایش‌ داخلي به‌صورت پوستر و سخنراني (2% به مدت 6 ماه)</a:t>
            </a:r>
          </a:p>
          <a:p>
            <a:pPr lvl="1" algn="just" rtl="1">
              <a:lnSpc>
                <a:spcPct val="115000"/>
              </a:lnSpc>
            </a:pPr>
            <a:endParaRPr lang="en-US" sz="2200" dirty="0" smtClean="0">
              <a:effectLst/>
              <a:latin typeface="Calibri" panose="020F0502020204030204" pitchFamily="34" charset="0"/>
              <a:ea typeface="Calibri" panose="020F0502020204030204" pitchFamily="34" charset="0"/>
              <a:cs typeface="B Mitra" panose="00000400000000000000" pitchFamily="2" charset="-78"/>
            </a:endParaRPr>
          </a:p>
          <a:p>
            <a:pPr algn="just" rtl="1">
              <a:lnSpc>
                <a:spcPct val="115000"/>
              </a:lnSpc>
              <a:spcAft>
                <a:spcPts val="0"/>
              </a:spcAft>
            </a:pPr>
            <a:r>
              <a:rPr lang="fa-IR" sz="2200" b="1" dirty="0" smtClean="0">
                <a:solidFill>
                  <a:srgbClr val="365F91"/>
                </a:solidFill>
                <a:effectLst/>
                <a:latin typeface="Cambria" panose="02040503050406030204" pitchFamily="18" charset="0"/>
                <a:ea typeface="Calibri" panose="020F0502020204030204" pitchFamily="34" charset="0"/>
                <a:cs typeface="B Mitra" panose="00000400000000000000" pitchFamily="2" charset="-78"/>
              </a:rPr>
              <a:t>    </a:t>
            </a: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تبصره 1:</a:t>
            </a:r>
            <a:r>
              <a:rPr lang="fa-IR" sz="2200" dirty="0" smtClean="0">
                <a:solidFill>
                  <a:srgbClr val="000000"/>
                </a:solidFill>
                <a:effectLst/>
                <a:latin typeface="Cambria" panose="02040503050406030204" pitchFamily="18" charset="0"/>
                <a:ea typeface="Calibri" panose="020F0502020204030204" pitchFamily="34" charset="0"/>
                <a:cs typeface="B Titr" panose="00000700000000000000" pitchFamily="2" charset="-78"/>
              </a:rPr>
              <a:t> </a:t>
            </a:r>
            <a:r>
              <a:rPr lang="fa-IR" sz="2200" dirty="0" smtClean="0">
                <a:solidFill>
                  <a:srgbClr val="000000"/>
                </a:solidFill>
                <a:effectLst/>
                <a:latin typeface="Cambria" panose="02040503050406030204" pitchFamily="18" charset="0"/>
                <a:ea typeface="Calibri" panose="020F0502020204030204" pitchFamily="34" charset="0"/>
                <a:cs typeface="B Mitra" panose="00000400000000000000" pitchFamily="2" charset="-78"/>
              </a:rPr>
              <a:t>در همگی موارد كه محقق به‌صورت سخنران مدعو و يا با ارائه چكيده مقاله به‌صورت سخنراني در همايش داخلي و يا خارجي شركت كرده باشد، بايد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تصوير گواهي شركت </a:t>
            </a:r>
            <a:r>
              <a:rPr lang="fa-IR" sz="2200" dirty="0" smtClean="0">
                <a:solidFill>
                  <a:srgbClr val="000000"/>
                </a:solidFill>
                <a:effectLst/>
                <a:latin typeface="Cambria" panose="02040503050406030204" pitchFamily="18" charset="0"/>
                <a:ea typeface="Calibri" panose="020F0502020204030204" pitchFamily="34" charset="0"/>
                <a:cs typeface="B Mitra" panose="00000400000000000000" pitchFamily="2" charset="-78"/>
              </a:rPr>
              <a:t>در همايش ارائه گردد.</a:t>
            </a:r>
          </a:p>
          <a:p>
            <a:pPr algn="just" rtl="1">
              <a:lnSpc>
                <a:spcPct val="115000"/>
              </a:lnSpc>
              <a:spcAft>
                <a:spcPts val="0"/>
              </a:spcAft>
            </a:pPr>
            <a:endParaRPr lang="en-US" sz="2200" dirty="0" smtClean="0">
              <a:effectLst/>
              <a:latin typeface="Calibri" panose="020F0502020204030204" pitchFamily="34" charset="0"/>
              <a:ea typeface="Calibri" panose="020F0502020204030204" pitchFamily="34" charset="0"/>
              <a:cs typeface="B Mitra" panose="00000400000000000000" pitchFamily="2" charset="-78"/>
            </a:endParaRPr>
          </a:p>
          <a:p>
            <a:pPr algn="r" rtl="1"/>
            <a:r>
              <a:rPr lang="fa-IR" sz="2200" b="1" dirty="0" smtClean="0">
                <a:solidFill>
                  <a:srgbClr val="365F91"/>
                </a:solidFill>
                <a:effectLst/>
                <a:latin typeface="Cambria" panose="02040503050406030204" pitchFamily="18" charset="0"/>
                <a:ea typeface="Calibri" panose="020F0502020204030204" pitchFamily="34" charset="0"/>
                <a:cs typeface="B Mitra" panose="00000400000000000000" pitchFamily="2" charset="-78"/>
              </a:rPr>
              <a:t>    </a:t>
            </a: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تبصره 2:</a:t>
            </a:r>
            <a:r>
              <a:rPr lang="fa-IR" sz="2200" dirty="0" smtClean="0">
                <a:solidFill>
                  <a:srgbClr val="000000"/>
                </a:solidFill>
                <a:effectLst/>
                <a:latin typeface="Cambria" panose="02040503050406030204" pitchFamily="18" charset="0"/>
                <a:ea typeface="Calibri" panose="020F0502020204030204" pitchFamily="34" charset="0"/>
                <a:cs typeface="B Titr" panose="00000700000000000000" pitchFamily="2" charset="-78"/>
              </a:rPr>
              <a:t> </a:t>
            </a:r>
            <a:r>
              <a:rPr lang="fa-IR" sz="2200" dirty="0" smtClean="0">
                <a:solidFill>
                  <a:srgbClr val="000000"/>
                </a:solidFill>
                <a:effectLst/>
                <a:latin typeface="Cambria" panose="02040503050406030204" pitchFamily="18" charset="0"/>
                <a:ea typeface="Calibri" panose="020F0502020204030204" pitchFamily="34" charset="0"/>
                <a:cs typeface="B Mitra" panose="00000400000000000000" pitchFamily="2" charset="-78"/>
              </a:rPr>
              <a:t>حداكثر تعداد چكيده مقاله قابل احتساب براي هر فرد در سال، چهار چکیده مقاله داخلي و چهار چکیده مقاله خارجي است.</a:t>
            </a:r>
          </a:p>
          <a:p>
            <a:pPr algn="r" rtl="1"/>
            <a:endParaRPr lang="fa-IR" sz="2200" dirty="0">
              <a:solidFill>
                <a:srgbClr val="000000"/>
              </a:solidFill>
              <a:latin typeface="Cambria" panose="02040503050406030204" pitchFamily="18" charset="0"/>
              <a:cs typeface="B Mitra" panose="00000400000000000000" pitchFamily="2" charset="-78"/>
            </a:endParaRPr>
          </a:p>
          <a:p>
            <a:pPr algn="r" rtl="1"/>
            <a:endParaRPr lang="en-US" sz="2200" dirty="0">
              <a:cs typeface="B Mitra" panose="00000400000000000000" pitchFamily="2" charset="-78"/>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81825" y="-25761"/>
            <a:ext cx="1133341" cy="1068949"/>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805" y="28977"/>
            <a:ext cx="883634" cy="859665"/>
          </a:xfrm>
          <a:prstGeom prst="rect">
            <a:avLst/>
          </a:prstGeom>
        </p:spPr>
      </p:pic>
    </p:spTree>
    <p:extLst>
      <p:ext uri="{BB962C8B-B14F-4D97-AF65-F5344CB8AC3E}">
        <p14:creationId xmlns:p14="http://schemas.microsoft.com/office/powerpoint/2010/main" val="3979115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5055" y="111406"/>
            <a:ext cx="11590984" cy="646331"/>
          </a:xfrm>
          <a:prstGeom prst="rect">
            <a:avLst/>
          </a:prstGeom>
          <a:noFill/>
        </p:spPr>
        <p:txBody>
          <a:bodyPr wrap="square" rtlCol="0">
            <a:spAutoFit/>
          </a:bodyPr>
          <a:lstStyle/>
          <a:p>
            <a:pPr algn="r" rtl="1"/>
            <a:r>
              <a:rPr lang="fa-IR" sz="3600" dirty="0" smtClean="0">
                <a:solidFill>
                  <a:srgbClr val="C00000"/>
                </a:solidFill>
                <a:cs typeface="B Titr" panose="00000700000000000000" pitchFamily="2" charset="-78"/>
              </a:rPr>
              <a:t>فعالیت های پژوهشی:</a:t>
            </a:r>
            <a:endParaRPr lang="fa-IR" sz="2400" dirty="0" smtClean="0">
              <a:cs typeface="B Titr" panose="00000700000000000000" pitchFamily="2" charset="-78"/>
            </a:endParaRPr>
          </a:p>
        </p:txBody>
      </p:sp>
      <p:sp>
        <p:nvSpPr>
          <p:cNvPr id="5" name="TextBox 4"/>
          <p:cNvSpPr txBox="1"/>
          <p:nvPr/>
        </p:nvSpPr>
        <p:spPr>
          <a:xfrm>
            <a:off x="244699" y="991673"/>
            <a:ext cx="11668259" cy="5012141"/>
          </a:xfrm>
          <a:prstGeom prst="rect">
            <a:avLst/>
          </a:prstGeom>
          <a:noFill/>
        </p:spPr>
        <p:txBody>
          <a:bodyPr wrap="square" rtlCol="0">
            <a:spAutoFit/>
          </a:bodyPr>
          <a:lstStyle/>
          <a:p>
            <a:pPr algn="just" rtl="1">
              <a:lnSpc>
                <a:spcPct val="115000"/>
              </a:lnSpc>
              <a:spcAft>
                <a:spcPts val="0"/>
              </a:spcAft>
            </a:pPr>
            <a:r>
              <a:rPr lang="fa-IR" sz="2400" b="0"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ماده 9:</a:t>
            </a:r>
            <a:r>
              <a:rPr lang="fa-IR" sz="2400" dirty="0" smtClean="0">
                <a:effectLst/>
                <a:latin typeface="Cambria" panose="02040503050406030204" pitchFamily="18" charset="0"/>
                <a:ea typeface="Calibri" panose="020F0502020204030204" pitchFamily="34" charset="0"/>
                <a:cs typeface="B Mitra" panose="00000400000000000000" pitchFamily="2" charset="-78"/>
              </a:rPr>
              <a:t> به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ازاي</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هر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طرح</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پژوهشی</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مصوب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که گرنت پژوهشی از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نیماد</a:t>
            </a:r>
            <a:r>
              <a:rPr lang="fa-IR" sz="2400" dirty="0" smtClean="0">
                <a:effectLst/>
                <a:latin typeface="Cambria" panose="02040503050406030204" pitchFamily="18" charset="0"/>
                <a:ea typeface="Calibri" panose="020F0502020204030204" pitchFamily="34" charset="0"/>
                <a:cs typeface="B Mitra" panose="00000400000000000000" pitchFamily="2" charset="-78"/>
              </a:rPr>
              <a:t> دریافت کند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معادل 20%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تمام‌وقت جغرافیایی برای </a:t>
            </a:r>
            <a:r>
              <a:rPr lang="fa-IR" sz="2400" u="sng" dirty="0" smtClean="0">
                <a:effectLst/>
                <a:latin typeface="Cambria" panose="02040503050406030204" pitchFamily="18" charset="0"/>
                <a:ea typeface="Calibri" panose="020F0502020204030204" pitchFamily="34" charset="0"/>
                <a:cs typeface="B Mitra" panose="00000400000000000000" pitchFamily="2" charset="-78"/>
              </a:rPr>
              <a:t>مدت 12 ماه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تعلق می‌گیرد.</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برای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طرح‌های پژوهشی چندمرکزی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با همکاری دانشگاه‌های داخلی و خارجی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معادل 20%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تمام‌وقت جغرافیایی برای </a:t>
            </a:r>
            <a:r>
              <a:rPr lang="fa-IR" sz="2400" u="sng" dirty="0" smtClean="0">
                <a:effectLst/>
                <a:latin typeface="Cambria" panose="02040503050406030204" pitchFamily="18" charset="0"/>
                <a:ea typeface="Calibri" panose="020F0502020204030204" pitchFamily="34" charset="0"/>
                <a:cs typeface="B Mitra" panose="00000400000000000000" pitchFamily="2" charset="-78"/>
              </a:rPr>
              <a:t>مدت 12 ماه</a:t>
            </a:r>
            <a:r>
              <a:rPr lang="fa-IR" sz="2400" dirty="0" smtClean="0">
                <a:effectLst/>
                <a:latin typeface="Cambria" panose="02040503050406030204" pitchFamily="18" charset="0"/>
                <a:ea typeface="Calibri" panose="020F0502020204030204" pitchFamily="34" charset="0"/>
                <a:cs typeface="B Mitra" panose="00000400000000000000" pitchFamily="2" charset="-78"/>
              </a:rPr>
              <a:t> تعلق می‌گیرد.</a:t>
            </a: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r>
              <a:rPr lang="fa-IR" sz="2400" b="1" dirty="0" smtClean="0">
                <a:solidFill>
                  <a:srgbClr val="365F91"/>
                </a:solidFill>
                <a:effectLst/>
                <a:latin typeface="Cambria" panose="02040503050406030204" pitchFamily="18" charset="0"/>
                <a:ea typeface="Calibri" panose="020F0502020204030204" pitchFamily="34" charset="0"/>
                <a:cs typeface="B Mitra" panose="00000400000000000000" pitchFamily="2" charset="-78"/>
              </a:rPr>
              <a:t>      </a:t>
            </a: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تبصره 1: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طرح‌های</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پژوهشی که از</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سایر</a:t>
            </a:r>
            <a:r>
              <a:rPr lang="fa-IR" sz="20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منابع</a:t>
            </a:r>
            <a:r>
              <a:rPr lang="fa-IR" sz="20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خارج</a:t>
            </a:r>
            <a:r>
              <a:rPr lang="fa-IR" sz="20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دانشگاه</a:t>
            </a:r>
            <a:r>
              <a:rPr lang="fa-IR" sz="20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بودجه</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جذب</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کرده‌اند</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برحسب</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میزان</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جذب</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بودجه از سایر</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سازمان‌ها،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1%</a:t>
            </a:r>
            <a:r>
              <a:rPr lang="fa-IR" sz="20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‌فوق­العاده تمام‌وقتي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جغرافيايي براي </a:t>
            </a:r>
            <a:r>
              <a:rPr lang="fa-IR" sz="2200" u="sng" dirty="0" smtClean="0">
                <a:effectLst/>
                <a:latin typeface="Cambria" panose="02040503050406030204" pitchFamily="18" charset="0"/>
                <a:ea typeface="Calibri" panose="020F0502020204030204" pitchFamily="34" charset="0"/>
                <a:cs typeface="B Mitra" panose="00000400000000000000" pitchFamily="2" charset="-78"/>
              </a:rPr>
              <a:t>مدت</a:t>
            </a:r>
            <a:r>
              <a:rPr lang="fa-IR" sz="2200" u="sng"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u="sng" dirty="0" smtClean="0">
                <a:effectLst/>
                <a:latin typeface="Cambria" panose="02040503050406030204" pitchFamily="18" charset="0"/>
                <a:ea typeface="Calibri" panose="020F0502020204030204" pitchFamily="34" charset="0"/>
                <a:cs typeface="B Mitra" panose="00000400000000000000" pitchFamily="2" charset="-78"/>
              </a:rPr>
              <a:t>6</a:t>
            </a:r>
            <a:r>
              <a:rPr lang="fa-IR" sz="2200" u="sng"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u="sng" dirty="0" smtClean="0">
                <a:effectLst/>
                <a:latin typeface="Cambria" panose="02040503050406030204" pitchFamily="18" charset="0"/>
                <a:ea typeface="Calibri" panose="020F0502020204030204" pitchFamily="34" charset="0"/>
                <a:cs typeface="B Mitra" panose="00000400000000000000" pitchFamily="2" charset="-78"/>
              </a:rPr>
              <a:t>ماه</a:t>
            </a:r>
            <a:r>
              <a:rPr lang="fa-IR" sz="2200" u="sng"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به</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ازاي</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هر</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ده</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میلیون</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ریال</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جذب</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بودجه محاسبه</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می‌شود</a:t>
            </a:r>
            <a:r>
              <a:rPr lang="en-US" sz="2200" dirty="0" smtClean="0">
                <a:effectLst/>
                <a:latin typeface="Cambria" panose="02040503050406030204" pitchFamily="18" charset="0"/>
                <a:ea typeface="Calibri" panose="020F0502020204030204" pitchFamily="34" charset="0"/>
                <a:cs typeface="B Mitra" panose="00000400000000000000" pitchFamily="2" charset="-78"/>
              </a:rPr>
              <a:t>.</a:t>
            </a:r>
            <a:endParaRPr lang="fa-IR" sz="2200" dirty="0" smtClean="0">
              <a:effectLst/>
              <a:latin typeface="Cambria" panose="02040503050406030204" pitchFamily="18" charset="0"/>
              <a:ea typeface="Calibri" panose="020F0502020204030204" pitchFamily="34" charset="0"/>
              <a:cs typeface="B Mitra" panose="00000400000000000000" pitchFamily="2" charset="-78"/>
            </a:endParaRPr>
          </a:p>
          <a:p>
            <a:pPr algn="just" rtl="1">
              <a:lnSpc>
                <a:spcPct val="115000"/>
              </a:lnSpc>
              <a:spcAft>
                <a:spcPts val="0"/>
              </a:spcAft>
            </a:pP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r>
              <a:rPr lang="fa-IR" sz="2400" b="0"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ماده 10:</a:t>
            </a:r>
            <a:r>
              <a:rPr lang="fa-IR" sz="2400" b="1" dirty="0" smtClean="0">
                <a:effectLst/>
                <a:latin typeface="Cambria" panose="02040503050406030204" pitchFamily="18" charset="0"/>
                <a:ea typeface="Calibri" panose="020F0502020204030204" pitchFamily="34" charset="0"/>
                <a:cs typeface="B Mitra" panose="00000400000000000000" pitchFamily="2" charset="-78"/>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درازای سرپرستی</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پروژه‌های دوره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کارشناسی و طرح‌های پژوهشی مصوب کمیته تحقیقات دانشجویی که جزء پایان‌نامه‌های دانشجویی نیستند، در هر</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مورد،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5% ‌فوق­العاده تمام‌وقتي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جغرافیایی برای</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u="sng" dirty="0" smtClean="0">
                <a:effectLst/>
                <a:latin typeface="Cambria" panose="02040503050406030204" pitchFamily="18" charset="0"/>
                <a:ea typeface="Calibri" panose="020F0502020204030204" pitchFamily="34" charset="0"/>
                <a:cs typeface="B Mitra" panose="00000400000000000000" pitchFamily="2" charset="-78"/>
              </a:rPr>
              <a:t>مدت</a:t>
            </a:r>
            <a:r>
              <a:rPr lang="fa-IR" sz="2400" u="sng"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u="sng" dirty="0" smtClean="0">
                <a:effectLst/>
                <a:latin typeface="Cambria" panose="02040503050406030204" pitchFamily="18" charset="0"/>
                <a:ea typeface="Calibri" panose="020F0502020204030204" pitchFamily="34" charset="0"/>
                <a:cs typeface="B Mitra" panose="00000400000000000000" pitchFamily="2" charset="-78"/>
              </a:rPr>
              <a:t>6</a:t>
            </a:r>
            <a:r>
              <a:rPr lang="fa-IR" sz="2400" u="sng"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u="sng" dirty="0" smtClean="0">
                <a:effectLst/>
                <a:latin typeface="Cambria" panose="02040503050406030204" pitchFamily="18" charset="0"/>
                <a:ea typeface="Calibri" panose="020F0502020204030204" pitchFamily="34" charset="0"/>
                <a:cs typeface="B Mitra" panose="00000400000000000000" pitchFamily="2" charset="-78"/>
              </a:rPr>
              <a:t>ماه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قابل محاسبه است.</a:t>
            </a: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r>
              <a:rPr lang="fa-IR" sz="2200" b="1" dirty="0" smtClean="0">
                <a:solidFill>
                  <a:srgbClr val="365F91"/>
                </a:solidFill>
                <a:effectLst/>
                <a:latin typeface="Cambria" panose="02040503050406030204" pitchFamily="18" charset="0"/>
                <a:ea typeface="Calibri" panose="020F0502020204030204" pitchFamily="34" charset="0"/>
                <a:cs typeface="B Mitra" panose="00000400000000000000" pitchFamily="2" charset="-78"/>
              </a:rPr>
              <a:t>     </a:t>
            </a: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تبصره 1:</a:t>
            </a:r>
            <a:r>
              <a:rPr lang="fa-IR" sz="2200" dirty="0" smtClean="0">
                <a:effectLst/>
                <a:latin typeface="Cambria" panose="02040503050406030204" pitchFamily="18" charset="0"/>
                <a:ea typeface="Calibri" panose="020F0502020204030204" pitchFamily="34" charset="0"/>
                <a:cs typeface="B Titr" panose="000007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پروژه‌های دانشجویی قابل احتساب</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u="sng" dirty="0" smtClean="0">
                <a:effectLst/>
                <a:latin typeface="Cambria" panose="02040503050406030204" pitchFamily="18" charset="0"/>
                <a:ea typeface="Calibri" panose="020F0502020204030204" pitchFamily="34" charset="0"/>
                <a:cs typeface="B Mitra" panose="00000400000000000000" pitchFamily="2" charset="-78"/>
              </a:rPr>
              <a:t>در</a:t>
            </a:r>
            <a:r>
              <a:rPr lang="fa-IR" sz="2200" u="sng"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u="sng" dirty="0" smtClean="0">
                <a:effectLst/>
                <a:latin typeface="Cambria" panose="02040503050406030204" pitchFamily="18" charset="0"/>
                <a:ea typeface="Calibri" panose="020F0502020204030204" pitchFamily="34" charset="0"/>
                <a:cs typeface="B Mitra" panose="00000400000000000000" pitchFamily="2" charset="-78"/>
              </a:rPr>
              <a:t>سال 5 مورد</a:t>
            </a:r>
            <a:r>
              <a:rPr lang="fa-IR" sz="2200" u="sng"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است</a:t>
            </a:r>
            <a:r>
              <a:rPr lang="en-US" sz="2200" dirty="0" smtClean="0">
                <a:effectLst/>
                <a:latin typeface="Cambria" panose="02040503050406030204" pitchFamily="18" charset="0"/>
                <a:ea typeface="Calibri" panose="020F0502020204030204" pitchFamily="34" charset="0"/>
                <a:cs typeface="B Mitra" panose="00000400000000000000" pitchFamily="2" charset="-78"/>
              </a:rPr>
              <a:t>.</a:t>
            </a:r>
            <a:endParaRPr lang="en-US" sz="2200" dirty="0" smtClean="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r>
              <a:rPr lang="fa-IR" sz="2200" b="1" dirty="0" smtClean="0">
                <a:solidFill>
                  <a:srgbClr val="365F91"/>
                </a:solidFill>
                <a:effectLst/>
                <a:latin typeface="Cambria" panose="02040503050406030204" pitchFamily="18" charset="0"/>
                <a:ea typeface="Calibri" panose="020F0502020204030204" pitchFamily="34" charset="0"/>
                <a:cs typeface="B Mitra" panose="00000400000000000000" pitchFamily="2" charset="-78"/>
              </a:rPr>
              <a:t>     </a:t>
            </a: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تبصره 2:</a:t>
            </a:r>
            <a:r>
              <a:rPr lang="fa-IR" sz="2200" dirty="0" smtClean="0">
                <a:effectLst/>
                <a:latin typeface="Cambria" panose="02040503050406030204" pitchFamily="18" charset="0"/>
                <a:ea typeface="Calibri" panose="020F0502020204030204" pitchFamily="34" charset="0"/>
                <a:cs typeface="B Titr" panose="000007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پایان‌نامه‌های دانشجویی در مقاطع مختلف تحصیلی به‌صورت واحد درسی در سرجمع واحدهای آموزشی محاسبه خواهد شد.</a:t>
            </a:r>
          </a:p>
          <a:p>
            <a:pPr algn="just" rtl="1">
              <a:lnSpc>
                <a:spcPct val="115000"/>
              </a:lnSpc>
              <a:spcAft>
                <a:spcPts val="0"/>
              </a:spcAft>
            </a:pPr>
            <a:endParaRPr lang="fa-IR" sz="2200" dirty="0">
              <a:latin typeface="Cambria" panose="02040503050406030204" pitchFamily="18" charset="0"/>
              <a:ea typeface="Calibri" panose="020F0502020204030204" pitchFamily="34" charset="0"/>
              <a:cs typeface="B Mitra" panose="00000400000000000000" pitchFamily="2" charset="-78"/>
            </a:endParaRPr>
          </a:p>
          <a:p>
            <a:pPr algn="just" rtl="1">
              <a:lnSpc>
                <a:spcPct val="115000"/>
              </a:lnSpc>
              <a:spcAft>
                <a:spcPts val="0"/>
              </a:spcAft>
            </a:pPr>
            <a:endParaRPr lang="en-US" sz="22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81825" y="-25761"/>
            <a:ext cx="1133341" cy="1068949"/>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805" y="28977"/>
            <a:ext cx="883634" cy="859665"/>
          </a:xfrm>
          <a:prstGeom prst="rect">
            <a:avLst/>
          </a:prstGeom>
        </p:spPr>
      </p:pic>
    </p:spTree>
    <p:extLst>
      <p:ext uri="{BB962C8B-B14F-4D97-AF65-F5344CB8AC3E}">
        <p14:creationId xmlns:p14="http://schemas.microsoft.com/office/powerpoint/2010/main" val="2975167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81825" y="-25761"/>
            <a:ext cx="1133341" cy="1068949"/>
          </a:xfrm>
          <a:prstGeom prst="rect">
            <a:avLst/>
          </a:prstGeom>
        </p:spPr>
      </p:pic>
      <p:sp>
        <p:nvSpPr>
          <p:cNvPr id="4" name="TextBox 3"/>
          <p:cNvSpPr txBox="1"/>
          <p:nvPr/>
        </p:nvSpPr>
        <p:spPr>
          <a:xfrm>
            <a:off x="154546" y="822132"/>
            <a:ext cx="11891494" cy="7171194"/>
          </a:xfrm>
          <a:prstGeom prst="rect">
            <a:avLst/>
          </a:prstGeom>
          <a:noFill/>
        </p:spPr>
        <p:txBody>
          <a:bodyPr wrap="square" rtlCol="0">
            <a:spAutoFit/>
          </a:bodyPr>
          <a:lstStyle/>
          <a:p>
            <a:pPr lvl="0" algn="just" rtl="1">
              <a:lnSpc>
                <a:spcPct val="115000"/>
              </a:lnSpc>
            </a:pPr>
            <a:r>
              <a:rPr lang="fa-IR" sz="2400" dirty="0">
                <a:solidFill>
                  <a:srgbClr val="365F91"/>
                </a:solidFill>
                <a:latin typeface="Cambria" panose="02040503050406030204" pitchFamily="18" charset="0"/>
                <a:ea typeface="Calibri" panose="020F0502020204030204" pitchFamily="34" charset="0"/>
                <a:cs typeface="B Jadid" panose="00000700000000000000" pitchFamily="2" charset="-78"/>
              </a:rPr>
              <a:t>ماده 11:</a:t>
            </a:r>
            <a:r>
              <a:rPr lang="fa-IR" sz="2400" dirty="0">
                <a:solidFill>
                  <a:prstClr val="black"/>
                </a:solidFill>
                <a:latin typeface="Times New Roman" panose="02020603050405020304" pitchFamily="18" charset="0"/>
                <a:ea typeface="Calibri" panose="020F0502020204030204" pitchFamily="34" charset="0"/>
                <a:cs typeface="B Mitra" panose="00000400000000000000" pitchFamily="2" charset="-78"/>
              </a:rPr>
              <a:t> </a:t>
            </a:r>
            <a:r>
              <a:rPr lang="fa-IR" sz="2400" dirty="0">
                <a:solidFill>
                  <a:prstClr val="black"/>
                </a:solidFill>
                <a:latin typeface="Cambria" panose="02040503050406030204" pitchFamily="18" charset="0"/>
                <a:ea typeface="Calibri" panose="020F0502020204030204" pitchFamily="34" charset="0"/>
                <a:cs typeface="B Mitra" panose="00000400000000000000" pitchFamily="2" charset="-78"/>
              </a:rPr>
              <a:t>به ازای </a:t>
            </a:r>
            <a:r>
              <a:rPr lang="fa-IR" sz="2200" b="1" dirty="0">
                <a:solidFill>
                  <a:srgbClr val="FF0000"/>
                </a:solidFill>
                <a:latin typeface="Cambria" panose="02040503050406030204" pitchFamily="18" charset="0"/>
                <a:ea typeface="Calibri" panose="020F0502020204030204" pitchFamily="34" charset="0"/>
                <a:cs typeface="B Mitra" panose="00000400000000000000" pitchFamily="2" charset="-78"/>
              </a:rPr>
              <a:t>ارجاع</a:t>
            </a:r>
            <a:r>
              <a:rPr lang="fa-IR" sz="2200" b="1" dirty="0">
                <a:solidFill>
                  <a:srgbClr val="FF0000"/>
                </a:solidFill>
                <a:latin typeface="Calibri" panose="020F0502020204030204" pitchFamily="34" charset="0"/>
                <a:ea typeface="Calibri" panose="020F0502020204030204" pitchFamily="34" charset="0"/>
                <a:cs typeface="Cambria" panose="02040503050406030204" pitchFamily="18" charset="0"/>
              </a:rPr>
              <a:t> </a:t>
            </a:r>
            <a:r>
              <a:rPr lang="fa-IR" sz="2200" b="1" dirty="0">
                <a:solidFill>
                  <a:srgbClr val="FF0000"/>
                </a:solidFill>
                <a:latin typeface="Cambria" panose="02040503050406030204" pitchFamily="18" charset="0"/>
                <a:ea typeface="Calibri" panose="020F0502020204030204" pitchFamily="34" charset="0"/>
                <a:cs typeface="B Mitra" panose="00000400000000000000" pitchFamily="2" charset="-78"/>
              </a:rPr>
              <a:t>مقاله</a:t>
            </a:r>
            <a:r>
              <a:rPr lang="fa-IR" sz="2200" b="1" dirty="0">
                <a:solidFill>
                  <a:srgbClr val="FF0000"/>
                </a:solidFill>
                <a:latin typeface="Calibri" panose="020F0502020204030204" pitchFamily="34" charset="0"/>
                <a:ea typeface="Calibri" panose="020F0502020204030204" pitchFamily="34" charset="0"/>
                <a:cs typeface="Cambria" panose="02040503050406030204" pitchFamily="18" charset="0"/>
              </a:rPr>
              <a:t> </a:t>
            </a:r>
            <a:r>
              <a:rPr lang="fa-IR" sz="2200" b="1" dirty="0">
                <a:solidFill>
                  <a:srgbClr val="FF0000"/>
                </a:solidFill>
                <a:latin typeface="Cambria" panose="02040503050406030204" pitchFamily="18" charset="0"/>
                <a:ea typeface="Calibri" panose="020F0502020204030204" pitchFamily="34" charset="0"/>
                <a:cs typeface="B Mitra" panose="00000400000000000000" pitchFamily="2" charset="-78"/>
              </a:rPr>
              <a:t>در</a:t>
            </a:r>
            <a:r>
              <a:rPr lang="fa-IR" sz="2200" b="1" dirty="0">
                <a:solidFill>
                  <a:srgbClr val="FF0000"/>
                </a:solidFill>
                <a:latin typeface="Calibri" panose="020F0502020204030204" pitchFamily="34" charset="0"/>
                <a:ea typeface="Calibri" panose="020F0502020204030204" pitchFamily="34" charset="0"/>
                <a:cs typeface="Cambria" panose="02040503050406030204" pitchFamily="18" charset="0"/>
              </a:rPr>
              <a:t> </a:t>
            </a:r>
            <a:r>
              <a:rPr lang="fa-IR" sz="2200" b="1" dirty="0">
                <a:solidFill>
                  <a:srgbClr val="FF0000"/>
                </a:solidFill>
                <a:latin typeface="Cambria" panose="02040503050406030204" pitchFamily="18" charset="0"/>
                <a:ea typeface="Calibri" panose="020F0502020204030204" pitchFamily="34" charset="0"/>
                <a:cs typeface="B Mitra" panose="00000400000000000000" pitchFamily="2" charset="-78"/>
              </a:rPr>
              <a:t>کتب</a:t>
            </a:r>
            <a:r>
              <a:rPr lang="fa-IR" sz="2200" b="1" dirty="0">
                <a:solidFill>
                  <a:srgbClr val="FF0000"/>
                </a:solidFill>
                <a:latin typeface="Calibri" panose="020F0502020204030204" pitchFamily="34" charset="0"/>
                <a:ea typeface="Calibri" panose="020F0502020204030204" pitchFamily="34" charset="0"/>
                <a:cs typeface="Cambria" panose="02040503050406030204" pitchFamily="18" charset="0"/>
              </a:rPr>
              <a:t> </a:t>
            </a:r>
            <a:r>
              <a:rPr lang="fa-IR" sz="2200" b="1" dirty="0">
                <a:solidFill>
                  <a:srgbClr val="FF0000"/>
                </a:solidFill>
                <a:latin typeface="Cambria" panose="02040503050406030204" pitchFamily="18" charset="0"/>
                <a:ea typeface="Calibri" panose="020F0502020204030204" pitchFamily="34" charset="0"/>
                <a:cs typeface="B Mitra" panose="00000400000000000000" pitchFamily="2" charset="-78"/>
              </a:rPr>
              <a:t>مرجع </a:t>
            </a:r>
            <a:r>
              <a:rPr lang="fa-IR" sz="2400" dirty="0">
                <a:solidFill>
                  <a:prstClr val="black"/>
                </a:solidFill>
                <a:latin typeface="Cambria" panose="02040503050406030204" pitchFamily="18" charset="0"/>
                <a:ea typeface="Calibri" panose="020F0502020204030204" pitchFamily="34" charset="0"/>
                <a:cs typeface="B Mitra" panose="00000400000000000000" pitchFamily="2" charset="-78"/>
              </a:rPr>
              <a:t>مورد تأیید بورد وزارت متبوع</a:t>
            </a:r>
            <a:r>
              <a:rPr lang="fa-IR" sz="2400" dirty="0">
                <a:solidFill>
                  <a:prstClr val="black"/>
                </a:solidFill>
                <a:latin typeface="Calibri" panose="020F0502020204030204" pitchFamily="34" charset="0"/>
                <a:ea typeface="Calibri" panose="020F0502020204030204" pitchFamily="34" charset="0"/>
                <a:cs typeface="Cambria" panose="02040503050406030204" pitchFamily="18" charset="0"/>
              </a:rPr>
              <a:t> </a:t>
            </a:r>
            <a:r>
              <a:rPr lang="fa-IR" sz="2200" b="1" dirty="0">
                <a:solidFill>
                  <a:srgbClr val="FF0000"/>
                </a:solidFill>
                <a:latin typeface="Cambria" panose="02040503050406030204" pitchFamily="18" charset="0"/>
                <a:ea typeface="Calibri" panose="020F0502020204030204" pitchFamily="34" charset="0"/>
                <a:cs typeface="B Mitra" panose="00000400000000000000" pitchFamily="2" charset="-78"/>
              </a:rPr>
              <a:t>حداکثر</a:t>
            </a:r>
            <a:r>
              <a:rPr lang="fa-IR" sz="2200" b="1" dirty="0">
                <a:solidFill>
                  <a:srgbClr val="FF0000"/>
                </a:solidFill>
                <a:latin typeface="Calibri" panose="020F0502020204030204" pitchFamily="34" charset="0"/>
                <a:ea typeface="Calibri" panose="020F0502020204030204" pitchFamily="34" charset="0"/>
                <a:cs typeface="Cambria" panose="02040503050406030204" pitchFamily="18" charset="0"/>
              </a:rPr>
              <a:t> </a:t>
            </a:r>
            <a:r>
              <a:rPr lang="fa-IR" sz="2200" b="1" dirty="0">
                <a:solidFill>
                  <a:srgbClr val="FF0000"/>
                </a:solidFill>
                <a:latin typeface="Cambria" panose="02040503050406030204" pitchFamily="18" charset="0"/>
                <a:ea typeface="Calibri" panose="020F0502020204030204" pitchFamily="34" charset="0"/>
                <a:cs typeface="B Mitra" panose="00000400000000000000" pitchFamily="2" charset="-78"/>
              </a:rPr>
              <a:t>10% </a:t>
            </a:r>
            <a:r>
              <a:rPr lang="fa-IR" sz="2400" dirty="0">
                <a:solidFill>
                  <a:prstClr val="black"/>
                </a:solidFill>
                <a:latin typeface="Cambria" panose="02040503050406030204" pitchFamily="18" charset="0"/>
                <a:ea typeface="Calibri" panose="020F0502020204030204" pitchFamily="34" charset="0"/>
                <a:cs typeface="B Mitra" panose="00000400000000000000" pitchFamily="2" charset="-78"/>
              </a:rPr>
              <a:t>فوق­العاده تمام‌وقتي جغرافيايي</a:t>
            </a:r>
            <a:r>
              <a:rPr lang="fa-IR" sz="2400" dirty="0">
                <a:solidFill>
                  <a:prstClr val="black"/>
                </a:solidFill>
                <a:latin typeface="Calibri" panose="020F0502020204030204" pitchFamily="34" charset="0"/>
                <a:ea typeface="Calibri" panose="020F0502020204030204" pitchFamily="34" charset="0"/>
                <a:cs typeface="Cambria" panose="02040503050406030204" pitchFamily="18" charset="0"/>
              </a:rPr>
              <a:t> </a:t>
            </a:r>
            <a:r>
              <a:rPr lang="fa-IR" sz="2400" dirty="0">
                <a:solidFill>
                  <a:prstClr val="black"/>
                </a:solidFill>
                <a:latin typeface="Cambria" panose="02040503050406030204" pitchFamily="18" charset="0"/>
                <a:ea typeface="Calibri" panose="020F0502020204030204" pitchFamily="34" charset="0"/>
                <a:cs typeface="B Mitra" panose="00000400000000000000" pitchFamily="2" charset="-78"/>
              </a:rPr>
              <a:t>براي</a:t>
            </a:r>
            <a:r>
              <a:rPr lang="fa-IR" sz="2400" dirty="0">
                <a:solidFill>
                  <a:prstClr val="black"/>
                </a:solidFill>
                <a:latin typeface="Calibri" panose="020F0502020204030204" pitchFamily="34" charset="0"/>
                <a:ea typeface="Calibri" panose="020F0502020204030204" pitchFamily="34" charset="0"/>
                <a:cs typeface="Cambria" panose="02040503050406030204" pitchFamily="18" charset="0"/>
              </a:rPr>
              <a:t> </a:t>
            </a:r>
            <a:r>
              <a:rPr lang="fa-IR" sz="2400" u="sng" dirty="0">
                <a:solidFill>
                  <a:prstClr val="black"/>
                </a:solidFill>
                <a:latin typeface="Cambria" panose="02040503050406030204" pitchFamily="18" charset="0"/>
                <a:ea typeface="Calibri" panose="020F0502020204030204" pitchFamily="34" charset="0"/>
                <a:cs typeface="B Mitra" panose="00000400000000000000" pitchFamily="2" charset="-78"/>
              </a:rPr>
              <a:t>مدت</a:t>
            </a:r>
            <a:r>
              <a:rPr lang="fa-IR" sz="2400" u="sng" dirty="0">
                <a:solidFill>
                  <a:prstClr val="black"/>
                </a:solidFill>
                <a:latin typeface="Calibri" panose="020F0502020204030204" pitchFamily="34" charset="0"/>
                <a:ea typeface="Calibri" panose="020F0502020204030204" pitchFamily="34" charset="0"/>
                <a:cs typeface="Cambria" panose="02040503050406030204" pitchFamily="18" charset="0"/>
              </a:rPr>
              <a:t> </a:t>
            </a:r>
            <a:r>
              <a:rPr lang="fa-IR" sz="2400" u="sng" dirty="0">
                <a:solidFill>
                  <a:prstClr val="black"/>
                </a:solidFill>
                <a:latin typeface="Cambria" panose="02040503050406030204" pitchFamily="18" charset="0"/>
                <a:ea typeface="Calibri" panose="020F0502020204030204" pitchFamily="34" charset="0"/>
                <a:cs typeface="B Mitra" panose="00000400000000000000" pitchFamily="2" charset="-78"/>
              </a:rPr>
              <a:t>6 ماه </a:t>
            </a:r>
            <a:r>
              <a:rPr lang="fa-IR" sz="2400" dirty="0">
                <a:solidFill>
                  <a:prstClr val="black"/>
                </a:solidFill>
                <a:latin typeface="Cambria" panose="02040503050406030204" pitchFamily="18" charset="0"/>
                <a:ea typeface="Calibri" panose="020F0502020204030204" pitchFamily="34" charset="0"/>
                <a:cs typeface="B Mitra" panose="00000400000000000000" pitchFamily="2" charset="-78"/>
              </a:rPr>
              <a:t>محاسبه</a:t>
            </a:r>
            <a:r>
              <a:rPr lang="fa-IR" sz="2400" dirty="0">
                <a:solidFill>
                  <a:prstClr val="black"/>
                </a:solidFill>
                <a:latin typeface="Calibri" panose="020F0502020204030204" pitchFamily="34" charset="0"/>
                <a:ea typeface="Calibri" panose="020F0502020204030204" pitchFamily="34" charset="0"/>
                <a:cs typeface="Cambria" panose="02040503050406030204" pitchFamily="18" charset="0"/>
              </a:rPr>
              <a:t> </a:t>
            </a:r>
            <a:r>
              <a:rPr lang="fa-IR" sz="2400" dirty="0">
                <a:solidFill>
                  <a:prstClr val="black"/>
                </a:solidFill>
                <a:latin typeface="Cambria" panose="02040503050406030204" pitchFamily="18" charset="0"/>
                <a:ea typeface="Calibri" panose="020F0502020204030204" pitchFamily="34" charset="0"/>
                <a:cs typeface="B Mitra" panose="00000400000000000000" pitchFamily="2" charset="-78"/>
              </a:rPr>
              <a:t>می‌شود</a:t>
            </a:r>
            <a:r>
              <a:rPr lang="en-US" sz="2400" dirty="0" smtClean="0">
                <a:solidFill>
                  <a:prstClr val="black"/>
                </a:solidFill>
                <a:latin typeface="Cambria" panose="02040503050406030204" pitchFamily="18" charset="0"/>
                <a:ea typeface="Calibri" panose="020F0502020204030204" pitchFamily="34" charset="0"/>
                <a:cs typeface="B Mitra" panose="00000400000000000000" pitchFamily="2" charset="-78"/>
              </a:rPr>
              <a:t>.</a:t>
            </a:r>
            <a:endParaRPr lang="fa-IR" sz="2400" b="1"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endParaRPr>
          </a:p>
          <a:p>
            <a:pPr algn="just" rtl="1">
              <a:lnSpc>
                <a:spcPct val="115000"/>
              </a:lnSpc>
              <a:spcAft>
                <a:spcPts val="0"/>
              </a:spcAft>
            </a:pPr>
            <a:endParaRPr lang="fa-IR" sz="2400" b="1" dirty="0">
              <a:solidFill>
                <a:srgbClr val="365F91"/>
              </a:solidFill>
              <a:latin typeface="Cambria" panose="02040503050406030204" pitchFamily="18" charset="0"/>
              <a:ea typeface="Calibri" panose="020F0502020204030204" pitchFamily="34" charset="0"/>
              <a:cs typeface="B Jadid" panose="00000700000000000000" pitchFamily="2" charset="-78"/>
            </a:endParaRPr>
          </a:p>
          <a:p>
            <a:pPr algn="just" rtl="1">
              <a:lnSpc>
                <a:spcPct val="115000"/>
              </a:lnSpc>
              <a:spcAft>
                <a:spcPts val="0"/>
              </a:spcAft>
            </a:pPr>
            <a:r>
              <a:rPr lang="fa-IR" sz="2400" b="1"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ماده 12:</a:t>
            </a:r>
            <a:r>
              <a:rPr lang="fa-IR" sz="24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برای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اختراع</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و</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اکتشافات</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ثبت‌شده داخلی</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حداکثر</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15%</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و</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ثبت‌شده</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خارجی حداکثر</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25%،</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فوق­العاده تمام‌وقتي جغرافيايي</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برای </a:t>
            </a:r>
            <a:r>
              <a:rPr lang="fa-IR" sz="2400" u="sng" dirty="0" smtClean="0">
                <a:effectLst/>
                <a:latin typeface="Cambria" panose="02040503050406030204" pitchFamily="18" charset="0"/>
                <a:ea typeface="Calibri" panose="020F0502020204030204" pitchFamily="34" charset="0"/>
                <a:cs typeface="B Mitra" panose="00000400000000000000" pitchFamily="2" charset="-78"/>
              </a:rPr>
              <a:t>مدت 6 ماه</a:t>
            </a:r>
            <a:r>
              <a:rPr lang="fa-IR" sz="2400" u="sng"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تعلق</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می‌گیرد</a:t>
            </a:r>
            <a:r>
              <a:rPr lang="en-US" sz="2400" dirty="0" smtClean="0">
                <a:effectLst/>
                <a:latin typeface="Cambria" panose="02040503050406030204" pitchFamily="18" charset="0"/>
                <a:ea typeface="Calibri" panose="020F0502020204030204" pitchFamily="34" charset="0"/>
                <a:cs typeface="B Mitra" panose="00000400000000000000" pitchFamily="2" charset="-78"/>
              </a:rPr>
              <a:t>.</a:t>
            </a:r>
            <a:r>
              <a:rPr lang="fa-IR" sz="2400" dirty="0" smtClean="0">
                <a:effectLst/>
                <a:latin typeface="Cambria" panose="02040503050406030204" pitchFamily="18" charset="0"/>
                <a:ea typeface="Calibri" panose="020F0502020204030204" pitchFamily="34" charset="0"/>
                <a:cs typeface="B Mitra" panose="00000400000000000000" pitchFamily="2" charset="-78"/>
              </a:rPr>
              <a:t> این امتیاز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پس از چاپ مقاله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در یکی از مجلات علمی‌پژوهشی قابل محاسبه است.</a:t>
            </a:r>
          </a:p>
          <a:p>
            <a:pPr algn="just" rtl="1">
              <a:lnSpc>
                <a:spcPct val="115000"/>
              </a:lnSpc>
              <a:spcAft>
                <a:spcPts val="0"/>
              </a:spcAft>
            </a:pP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r>
              <a:rPr lang="fa-IR" sz="2400" b="0"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ماده 13</a:t>
            </a:r>
            <a:r>
              <a:rPr lang="fa-IR" sz="2400" b="1"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چنانچه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عضو هیئت‌علمی</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از سوی</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مجلات</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دانشگاه به‌عنوان</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داور</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انتخاب</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و</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مقالات</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ارسالی</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آن</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مجله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را</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داوري</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نماید</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به</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ازاي</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هر مقاله</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داوري</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شده</a:t>
            </a:r>
            <a:r>
              <a:rPr lang="fa-IR" sz="2200" b="1" dirty="0" smtClean="0">
                <a:solidFill>
                  <a:srgbClr val="FF0000"/>
                </a:solidFill>
                <a:effectLst/>
                <a:latin typeface="Calibri" panose="020F0502020204030204" pitchFamily="34" charset="0"/>
                <a:ea typeface="Calibri" panose="020F0502020204030204" pitchFamily="34" charset="0"/>
                <a:cs typeface="Cambria" panose="02040503050406030204" pitchFamily="18" charset="0"/>
              </a:rPr>
              <a:t> </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3%</a:t>
            </a:r>
            <a:r>
              <a:rPr lang="fa-IR" sz="2400" dirty="0" smtClean="0">
                <a:effectLst/>
                <a:latin typeface="Cambria" panose="02040503050406030204" pitchFamily="18" charset="0"/>
                <a:ea typeface="Calibri" panose="020F0502020204030204" pitchFamily="34" charset="0"/>
                <a:cs typeface="B Mitra" panose="00000400000000000000" pitchFamily="2" charset="-78"/>
              </a:rPr>
              <a:t> فوق­العاده تمام‌وقتي جغرافيايي</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براي</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u="sng" dirty="0" smtClean="0">
                <a:effectLst/>
                <a:latin typeface="Cambria" panose="02040503050406030204" pitchFamily="18" charset="0"/>
                <a:ea typeface="Calibri" panose="020F0502020204030204" pitchFamily="34" charset="0"/>
                <a:cs typeface="B Mitra" panose="00000400000000000000" pitchFamily="2" charset="-78"/>
              </a:rPr>
              <a:t>مدت</a:t>
            </a:r>
            <a:r>
              <a:rPr lang="fa-IR" sz="2400" u="sng"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u="sng" dirty="0" smtClean="0">
                <a:effectLst/>
                <a:latin typeface="Cambria" panose="02040503050406030204" pitchFamily="18" charset="0"/>
                <a:ea typeface="Calibri" panose="020F0502020204030204" pitchFamily="34" charset="0"/>
                <a:cs typeface="B Mitra" panose="00000400000000000000" pitchFamily="2" charset="-78"/>
              </a:rPr>
              <a:t>6 ماه</a:t>
            </a:r>
            <a:r>
              <a:rPr lang="fa-IR" sz="2400" u="sng"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تعلق</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می‌گیرد</a:t>
            </a:r>
            <a:r>
              <a:rPr lang="en-US" sz="2400" dirty="0" smtClean="0">
                <a:effectLst/>
                <a:latin typeface="Cambria" panose="02040503050406030204" pitchFamily="18" charset="0"/>
                <a:ea typeface="Calibri" panose="020F0502020204030204" pitchFamily="34" charset="0"/>
                <a:cs typeface="B Mitra" panose="00000400000000000000" pitchFamily="2" charset="-78"/>
              </a:rPr>
              <a:t>.</a:t>
            </a:r>
            <a:r>
              <a:rPr lang="fa-IR" sz="2400" dirty="0" smtClean="0">
                <a:effectLst/>
                <a:latin typeface="Cambria" panose="02040503050406030204" pitchFamily="18" charset="0"/>
                <a:ea typeface="Calibri" panose="020F0502020204030204" pitchFamily="34" charset="0"/>
                <a:cs typeface="B Mitra" panose="00000400000000000000" pitchFamily="2" charset="-78"/>
              </a:rPr>
              <a:t> امتیاز داوری مقالات تا 2 سال بعد از صدور گواهی قابل محاسبه است.</a:t>
            </a:r>
          </a:p>
          <a:p>
            <a:pPr algn="just" rtl="1">
              <a:lnSpc>
                <a:spcPct val="115000"/>
              </a:lnSpc>
              <a:spcAft>
                <a:spcPts val="0"/>
              </a:spcAft>
            </a:pPr>
            <a:endParaRPr lang="fa-IR" sz="2400" dirty="0" smtClean="0">
              <a:effectLst/>
              <a:latin typeface="Cambria" panose="02040503050406030204" pitchFamily="18" charset="0"/>
              <a:ea typeface="Calibri" panose="020F0502020204030204" pitchFamily="34" charset="0"/>
              <a:cs typeface="B Mitra" panose="00000400000000000000" pitchFamily="2" charset="-78"/>
            </a:endParaRPr>
          </a:p>
          <a:p>
            <a:pPr algn="just" rtl="1">
              <a:lnSpc>
                <a:spcPct val="115000"/>
              </a:lnSpc>
              <a:spcAft>
                <a:spcPts val="0"/>
              </a:spcAft>
            </a:pPr>
            <a:r>
              <a:rPr lang="fa-IR" sz="2400" b="0"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ماده </a:t>
            </a:r>
            <a:r>
              <a:rPr lang="fa-IR" sz="2400" b="1"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14</a:t>
            </a:r>
            <a:r>
              <a:rPr lang="fa-IR" sz="2400" b="0"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a:t>
            </a:r>
            <a:r>
              <a:rPr lang="fa-IR" sz="2400" b="1"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امتیاز</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مقالات</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کامل،</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چکیده و</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کتاب‌های</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ترجمه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یا</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تألیف</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شده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تنها</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پس</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از</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چاپ</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آن</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قابل</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احتساب</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است</a:t>
            </a:r>
            <a:r>
              <a:rPr lang="en-US" sz="2400" dirty="0" smtClean="0">
                <a:effectLst/>
                <a:latin typeface="Cambria" panose="02040503050406030204" pitchFamily="18" charset="0"/>
                <a:ea typeface="Calibri" panose="020F0502020204030204" pitchFamily="34" charset="0"/>
                <a:cs typeface="B Mitra" panose="00000400000000000000" pitchFamily="2" charset="-78"/>
              </a:rPr>
              <a:t>.</a:t>
            </a:r>
            <a:endParaRPr lang="fa-IR" sz="2400" b="1" dirty="0" smtClean="0">
              <a:solidFill>
                <a:srgbClr val="365F91"/>
              </a:solidFill>
              <a:effectLst/>
              <a:latin typeface="Cambria" panose="02040503050406030204" pitchFamily="18" charset="0"/>
              <a:ea typeface="Calibri" panose="020F0502020204030204" pitchFamily="34" charset="0"/>
              <a:cs typeface="B Homa" panose="00000400000000000000" pitchFamily="2" charset="-78"/>
            </a:endParaRPr>
          </a:p>
          <a:p>
            <a:pPr algn="just" rtl="1">
              <a:lnSpc>
                <a:spcPct val="115000"/>
              </a:lnSpc>
              <a:spcAft>
                <a:spcPts val="0"/>
              </a:spcAft>
            </a:pPr>
            <a:r>
              <a:rPr lang="fa-IR" sz="2400" b="1" dirty="0">
                <a:solidFill>
                  <a:srgbClr val="365F91"/>
                </a:solidFill>
                <a:latin typeface="Cambria" panose="02040503050406030204" pitchFamily="18" charset="0"/>
                <a:ea typeface="Calibri" panose="020F0502020204030204" pitchFamily="34" charset="0"/>
                <a:cs typeface="B Homa" panose="00000400000000000000" pitchFamily="2" charset="-78"/>
              </a:rPr>
              <a:t> </a:t>
            </a:r>
            <a:r>
              <a:rPr lang="fa-IR" sz="2400" b="1" dirty="0" smtClean="0">
                <a:solidFill>
                  <a:srgbClr val="365F91"/>
                </a:solidFill>
                <a:latin typeface="Cambria" panose="02040503050406030204" pitchFamily="18" charset="0"/>
                <a:ea typeface="Calibri" panose="020F0502020204030204" pitchFamily="34" charset="0"/>
                <a:cs typeface="B Homa" panose="00000400000000000000" pitchFamily="2" charset="-78"/>
              </a:rPr>
              <a:t>    </a:t>
            </a: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تبصره 1:</a:t>
            </a:r>
            <a:r>
              <a:rPr lang="fa-IR" sz="2200" dirty="0" smtClean="0">
                <a:effectLst/>
                <a:latin typeface="Cambria" panose="02040503050406030204" pitchFamily="18" charset="0"/>
                <a:ea typeface="Calibri" panose="020F0502020204030204" pitchFamily="34" charset="0"/>
                <a:cs typeface="B Titr" panose="000007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اعتبار محاسبه امتیاز مقالات 2 سال از تاریخ چاپ است</a:t>
            </a:r>
            <a:r>
              <a:rPr lang="fa-IR" sz="2200" dirty="0" smtClean="0">
                <a:effectLst/>
                <a:latin typeface="Cambria" panose="02040503050406030204" pitchFamily="18" charset="0"/>
                <a:ea typeface="Calibri" panose="020F0502020204030204" pitchFamily="34" charset="0"/>
                <a:cs typeface="B Titr" panose="00000700000000000000" pitchFamily="2" charset="-78"/>
              </a:rPr>
              <a:t> مشروط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بر اینکه هم‌زمان با چاپ یک نسخه از مقاله جهت کسب </a:t>
            </a:r>
            <a:r>
              <a:rPr lang="fa-IR" sz="20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امتیاز ارزشیابی</a:t>
            </a:r>
            <a:r>
              <a:rPr lang="fa-IR" sz="2200" b="1" dirty="0" smtClean="0">
                <a:solidFill>
                  <a:srgbClr val="FF0000"/>
                </a:solidFill>
                <a:effectLst/>
                <a:latin typeface="Cambria" panose="02040503050406030204" pitchFamily="18"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فعالیت پژوهشی دانشگاه به معاونت تحقیقات و فناوری دانشگاه ارائه شده باشد.</a:t>
            </a:r>
          </a:p>
          <a:p>
            <a:pPr algn="just" rtl="1">
              <a:lnSpc>
                <a:spcPct val="115000"/>
              </a:lnSpc>
              <a:spcAft>
                <a:spcPts val="0"/>
              </a:spcAft>
            </a:pPr>
            <a:r>
              <a:rPr lang="fa-IR" sz="2200" b="1" dirty="0" smtClean="0">
                <a:solidFill>
                  <a:srgbClr val="365F91"/>
                </a:solidFill>
                <a:effectLst/>
                <a:latin typeface="Cambria" panose="02040503050406030204" pitchFamily="18" charset="0"/>
                <a:ea typeface="Calibri" panose="020F0502020204030204" pitchFamily="34" charset="0"/>
                <a:cs typeface="B Mitra" panose="00000400000000000000" pitchFamily="2" charset="-78"/>
              </a:rPr>
              <a:t>     </a:t>
            </a: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تبصره 2:</a:t>
            </a:r>
            <a:r>
              <a:rPr lang="fa-IR" sz="2200" b="1" dirty="0" smtClean="0">
                <a:solidFill>
                  <a:srgbClr val="365F91"/>
                </a:solidFill>
                <a:effectLst/>
                <a:latin typeface="Cambria" panose="02040503050406030204" pitchFamily="18" charset="0"/>
                <a:ea typeface="Calibri" panose="020F0502020204030204" pitchFamily="34" charset="0"/>
                <a:cs typeface="B Mitra" panose="000004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محاسبه امتیاز مقالات به‌صورت پیوسته از زمان ارائه مستندات خواهد بود.</a:t>
            </a:r>
          </a:p>
          <a:p>
            <a:pPr algn="just" rtl="1">
              <a:lnSpc>
                <a:spcPct val="115000"/>
              </a:lnSpc>
              <a:spcAft>
                <a:spcPts val="0"/>
              </a:spcAft>
            </a:pPr>
            <a:endParaRPr lang="fa-IR" sz="2200" dirty="0">
              <a:latin typeface="Cambria" panose="02040503050406030204" pitchFamily="18" charset="0"/>
              <a:ea typeface="Calibri" panose="020F0502020204030204" pitchFamily="34" charset="0"/>
              <a:cs typeface="B Mitra" panose="00000400000000000000" pitchFamily="2" charset="-78"/>
            </a:endParaRPr>
          </a:p>
          <a:p>
            <a:pPr algn="just" rtl="1">
              <a:lnSpc>
                <a:spcPct val="115000"/>
              </a:lnSpc>
              <a:spcAft>
                <a:spcPts val="0"/>
              </a:spcAft>
            </a:pPr>
            <a:endParaRPr lang="en-US" sz="2200" dirty="0" smtClean="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5" name="TextBox 4"/>
          <p:cNvSpPr txBox="1"/>
          <p:nvPr/>
        </p:nvSpPr>
        <p:spPr>
          <a:xfrm>
            <a:off x="455055" y="72769"/>
            <a:ext cx="11590984" cy="646331"/>
          </a:xfrm>
          <a:prstGeom prst="rect">
            <a:avLst/>
          </a:prstGeom>
          <a:noFill/>
        </p:spPr>
        <p:txBody>
          <a:bodyPr wrap="square" rtlCol="0">
            <a:spAutoFit/>
          </a:bodyPr>
          <a:lstStyle/>
          <a:p>
            <a:pPr algn="r" rtl="1"/>
            <a:r>
              <a:rPr lang="fa-IR" sz="3600" dirty="0" smtClean="0">
                <a:solidFill>
                  <a:srgbClr val="C00000"/>
                </a:solidFill>
                <a:cs typeface="B Titr" panose="00000700000000000000" pitchFamily="2" charset="-78"/>
              </a:rPr>
              <a:t>فعالیت های پژوهشی:</a:t>
            </a:r>
            <a:endParaRPr lang="fa-IR" sz="2400" dirty="0" smtClean="0">
              <a:cs typeface="B Titr" panose="00000700000000000000" pitchFamily="2" charset="-78"/>
            </a:endParaRP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805" y="28977"/>
            <a:ext cx="883634" cy="859665"/>
          </a:xfrm>
          <a:prstGeom prst="rect">
            <a:avLst/>
          </a:prstGeom>
        </p:spPr>
      </p:pic>
    </p:spTree>
    <p:extLst>
      <p:ext uri="{BB962C8B-B14F-4D97-AF65-F5344CB8AC3E}">
        <p14:creationId xmlns:p14="http://schemas.microsoft.com/office/powerpoint/2010/main" val="3062530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5055" y="124285"/>
            <a:ext cx="11590984" cy="646331"/>
          </a:xfrm>
          <a:prstGeom prst="rect">
            <a:avLst/>
          </a:prstGeom>
          <a:noFill/>
        </p:spPr>
        <p:txBody>
          <a:bodyPr wrap="square" rtlCol="0">
            <a:spAutoFit/>
          </a:bodyPr>
          <a:lstStyle/>
          <a:p>
            <a:pPr algn="r" rtl="1"/>
            <a:r>
              <a:rPr lang="fa-IR" sz="3600" dirty="0" smtClean="0">
                <a:solidFill>
                  <a:srgbClr val="C00000"/>
                </a:solidFill>
                <a:cs typeface="B Titr" panose="00000700000000000000" pitchFamily="2" charset="-78"/>
              </a:rPr>
              <a:t>فعالیت های پژوهشی:</a:t>
            </a:r>
            <a:endParaRPr lang="fa-IR" sz="2400" dirty="0" smtClean="0">
              <a:cs typeface="B Titr" panose="00000700000000000000" pitchFamily="2" charset="-78"/>
            </a:endParaRPr>
          </a:p>
        </p:txBody>
      </p:sp>
      <p:sp>
        <p:nvSpPr>
          <p:cNvPr id="5" name="TextBox 4"/>
          <p:cNvSpPr txBox="1"/>
          <p:nvPr/>
        </p:nvSpPr>
        <p:spPr>
          <a:xfrm>
            <a:off x="218941" y="875761"/>
            <a:ext cx="11827098" cy="6427914"/>
          </a:xfrm>
          <a:prstGeom prst="rect">
            <a:avLst/>
          </a:prstGeom>
          <a:noFill/>
        </p:spPr>
        <p:txBody>
          <a:bodyPr wrap="square" rtlCol="0">
            <a:spAutoFit/>
          </a:bodyPr>
          <a:lstStyle/>
          <a:p>
            <a:pPr algn="just" rtl="1">
              <a:lnSpc>
                <a:spcPct val="115000"/>
              </a:lnSpc>
              <a:spcAft>
                <a:spcPts val="0"/>
              </a:spcAft>
            </a:pPr>
            <a:r>
              <a:rPr lang="fa-IR" sz="2400" b="0" dirty="0" smtClean="0">
                <a:solidFill>
                  <a:srgbClr val="365F91"/>
                </a:solidFill>
                <a:effectLst/>
                <a:latin typeface="Cambria" panose="02040503050406030204" pitchFamily="18" charset="0"/>
                <a:ea typeface="Calibri" panose="020F0502020204030204" pitchFamily="34" charset="0"/>
                <a:cs typeface="B Jadid" panose="00000700000000000000" pitchFamily="2" charset="-78"/>
              </a:rPr>
              <a:t>ماده 15:</a:t>
            </a:r>
            <a:r>
              <a:rPr lang="fa-IR" sz="2400" dirty="0" smtClean="0">
                <a:effectLst/>
                <a:latin typeface="Cambria" panose="02040503050406030204" pitchFamily="18" charset="0"/>
                <a:ea typeface="Calibri" panose="020F0502020204030204" pitchFamily="34" charset="0"/>
                <a:cs typeface="B Mitra" panose="00000400000000000000" pitchFamily="2" charset="-78"/>
              </a:rPr>
              <a:t>‌ شیوه توزیع امتیازات فعالیت پژوهشی که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به‌وسیله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چند</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نفر</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از</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اعضاء هیئت‌علمی انجام</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شده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باشد</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بر</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اساس جدول</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شماره</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3 خواهد</a:t>
            </a:r>
            <a:r>
              <a:rPr lang="fa-IR" sz="2400" dirty="0" smtClean="0">
                <a:effectLst/>
                <a:latin typeface="Calibri" panose="020F0502020204030204" pitchFamily="34" charset="0"/>
                <a:ea typeface="Calibri" panose="020F0502020204030204" pitchFamily="34" charset="0"/>
                <a:cs typeface="Cambria" panose="02040503050406030204" pitchFamily="18" charset="0"/>
              </a:rPr>
              <a:t> </a:t>
            </a:r>
            <a:r>
              <a:rPr lang="fa-IR" sz="2400" dirty="0" smtClean="0">
                <a:effectLst/>
                <a:latin typeface="Cambria" panose="02040503050406030204" pitchFamily="18" charset="0"/>
                <a:ea typeface="Calibri" panose="020F0502020204030204" pitchFamily="34" charset="0"/>
                <a:cs typeface="B Mitra" panose="00000400000000000000" pitchFamily="2" charset="-78"/>
              </a:rPr>
              <a:t>بود</a:t>
            </a:r>
            <a:r>
              <a:rPr lang="en-US" sz="2400" dirty="0" smtClean="0">
                <a:effectLst/>
                <a:latin typeface="Cambria" panose="02040503050406030204" pitchFamily="18" charset="0"/>
                <a:ea typeface="Calibri" panose="020F0502020204030204" pitchFamily="34" charset="0"/>
                <a:cs typeface="B Mitra" panose="00000400000000000000" pitchFamily="2" charset="-78"/>
              </a:rPr>
              <a:t>.</a:t>
            </a:r>
            <a:endParaRPr lang="en-US" sz="2400" dirty="0" smtClean="0">
              <a:effectLst/>
              <a:latin typeface="Calibri" panose="020F0502020204030204" pitchFamily="34" charset="0"/>
              <a:ea typeface="Calibri" panose="020F0502020204030204" pitchFamily="34" charset="0"/>
              <a:cs typeface="Arial" panose="020B0604020202020204" pitchFamily="34" charset="0"/>
            </a:endParaRPr>
          </a:p>
          <a:p>
            <a:pPr algn="ctr" rtl="1">
              <a:lnSpc>
                <a:spcPct val="115000"/>
              </a:lnSpc>
              <a:spcAft>
                <a:spcPts val="0"/>
              </a:spcAft>
            </a:pPr>
            <a:r>
              <a:rPr lang="fa-IR" sz="2000" b="1" dirty="0" smtClean="0">
                <a:effectLst/>
                <a:latin typeface="Cambria" panose="02040503050406030204" pitchFamily="18" charset="0"/>
                <a:ea typeface="Calibri" panose="020F0502020204030204" pitchFamily="34" charset="0"/>
                <a:cs typeface="B Mitra" panose="00000400000000000000" pitchFamily="2" charset="-78"/>
              </a:rPr>
              <a:t>جدول 3:</a:t>
            </a:r>
            <a:r>
              <a:rPr lang="fa-IR" sz="2000" b="1" dirty="0" smtClean="0">
                <a:effectLst/>
                <a:latin typeface="Calibri" panose="020F0502020204030204" pitchFamily="34" charset="0"/>
                <a:ea typeface="Calibri" panose="020F0502020204030204" pitchFamily="34" charset="0"/>
                <a:cs typeface="B Mitra" panose="00000400000000000000" pitchFamily="2" charset="-78"/>
              </a:rPr>
              <a:t> </a:t>
            </a:r>
            <a:r>
              <a:rPr lang="fa-IR" sz="2000" b="1" dirty="0" smtClean="0">
                <a:effectLst/>
                <a:latin typeface="Cambria" panose="02040503050406030204" pitchFamily="18" charset="0"/>
                <a:ea typeface="Calibri" panose="020F0502020204030204" pitchFamily="34" charset="0"/>
                <a:cs typeface="B Mitra" panose="00000400000000000000" pitchFamily="2" charset="-78"/>
              </a:rPr>
              <a:t>شیوه توزیع امتیازات</a:t>
            </a:r>
            <a:r>
              <a:rPr lang="fa-IR" sz="2000" b="1" dirty="0" smtClean="0">
                <a:effectLst/>
                <a:latin typeface="Calibri" panose="020F0502020204030204" pitchFamily="34" charset="0"/>
                <a:ea typeface="Calibri" panose="020F0502020204030204" pitchFamily="34" charset="0"/>
                <a:cs typeface="B Mitra" panose="00000400000000000000" pitchFamily="2" charset="-78"/>
              </a:rPr>
              <a:t> </a:t>
            </a:r>
            <a:r>
              <a:rPr lang="fa-IR" sz="2000" b="1" dirty="0" smtClean="0">
                <a:effectLst/>
                <a:latin typeface="Cambria" panose="02040503050406030204" pitchFamily="18" charset="0"/>
                <a:ea typeface="Calibri" panose="020F0502020204030204" pitchFamily="34" charset="0"/>
                <a:cs typeface="B Mitra" panose="00000400000000000000" pitchFamily="2" charset="-78"/>
              </a:rPr>
              <a:t>پژوهشی</a:t>
            </a:r>
            <a:r>
              <a:rPr lang="fa-IR" sz="2000" b="1" dirty="0" smtClean="0">
                <a:effectLst/>
                <a:latin typeface="Calibri" panose="020F0502020204030204" pitchFamily="34" charset="0"/>
                <a:ea typeface="Calibri" panose="020F0502020204030204" pitchFamily="34" charset="0"/>
                <a:cs typeface="B Mitra" panose="00000400000000000000" pitchFamily="2" charset="-78"/>
              </a:rPr>
              <a:t> </a:t>
            </a:r>
            <a:r>
              <a:rPr lang="fa-IR" sz="2000" b="1" dirty="0" smtClean="0">
                <a:effectLst/>
                <a:latin typeface="Cambria" panose="02040503050406030204" pitchFamily="18" charset="0"/>
                <a:ea typeface="Calibri" panose="020F0502020204030204" pitchFamily="34" charset="0"/>
                <a:cs typeface="B Mitra" panose="00000400000000000000" pitchFamily="2" charset="-78"/>
              </a:rPr>
              <a:t>بر اساس تعداد افراد</a:t>
            </a:r>
            <a:endParaRPr lang="en-US" b="1" dirty="0" smtClean="0">
              <a:effectLst/>
              <a:latin typeface="Calibri" panose="020F0502020204030204" pitchFamily="34" charset="0"/>
              <a:ea typeface="Calibri" panose="020F0502020204030204" pitchFamily="34" charset="0"/>
              <a:cs typeface="B Mitra" panose="00000400000000000000" pitchFamily="2" charset="-78"/>
            </a:endParaRPr>
          </a:p>
          <a:p>
            <a:pPr algn="just" rtl="1">
              <a:lnSpc>
                <a:spcPct val="115000"/>
              </a:lnSpc>
              <a:spcAft>
                <a:spcPts val="0"/>
              </a:spcAft>
            </a:pPr>
            <a:endParaRPr lang="fa-IR" sz="2200" dirty="0">
              <a:latin typeface="Cambria" panose="02040503050406030204" pitchFamily="18" charset="0"/>
              <a:ea typeface="Calibri" panose="020F0502020204030204" pitchFamily="34" charset="0"/>
              <a:cs typeface="B Mitra" panose="00000400000000000000" pitchFamily="2" charset="-78"/>
            </a:endParaRPr>
          </a:p>
          <a:p>
            <a:pPr algn="just" rtl="1">
              <a:lnSpc>
                <a:spcPct val="115000"/>
              </a:lnSpc>
              <a:spcAft>
                <a:spcPts val="0"/>
              </a:spcAft>
            </a:pPr>
            <a:endParaRPr lang="fa-IR" sz="2200" dirty="0" smtClean="0">
              <a:effectLst/>
              <a:latin typeface="Cambria" panose="02040503050406030204" pitchFamily="18" charset="0"/>
              <a:ea typeface="Calibri" panose="020F0502020204030204" pitchFamily="34" charset="0"/>
              <a:cs typeface="B Mitra" panose="00000400000000000000" pitchFamily="2" charset="-78"/>
            </a:endParaRPr>
          </a:p>
          <a:p>
            <a:pPr algn="just" rtl="1">
              <a:lnSpc>
                <a:spcPct val="115000"/>
              </a:lnSpc>
              <a:spcAft>
                <a:spcPts val="0"/>
              </a:spcAft>
            </a:pPr>
            <a:endParaRPr lang="fa-IR" sz="2200" dirty="0" smtClean="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endParaRPr lang="fa-IR" sz="2200" dirty="0">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endParaRPr lang="fa-IR" sz="2200" dirty="0" smtClean="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endParaRPr lang="fa-IR" sz="2200" dirty="0">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endParaRPr lang="fa-IR" sz="2200" dirty="0" smtClean="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endParaRPr lang="fa-IR" sz="2200" dirty="0">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endParaRPr lang="fa-IR" sz="2200" dirty="0" smtClean="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endParaRPr lang="fa-IR" sz="2200" dirty="0">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0"/>
              </a:spcAft>
            </a:pPr>
            <a:endParaRPr lang="fa-IR" sz="2200" dirty="0" smtClean="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pPr>
            <a:r>
              <a:rPr lang="fa-IR" sz="2200" b="1" dirty="0" smtClean="0">
                <a:solidFill>
                  <a:srgbClr val="365F91"/>
                </a:solidFill>
                <a:effectLst/>
                <a:latin typeface="Cambria" panose="02040503050406030204" pitchFamily="18" charset="0"/>
                <a:ea typeface="Calibri" panose="020F0502020204030204" pitchFamily="34" charset="0"/>
                <a:cs typeface="B Titr" panose="00000700000000000000" pitchFamily="2" charset="-78"/>
              </a:rPr>
              <a:t>تبصره 1:</a:t>
            </a:r>
            <a:r>
              <a:rPr lang="fa-IR" sz="2200" dirty="0" smtClean="0">
                <a:effectLst/>
                <a:latin typeface="Cambria" panose="02040503050406030204" pitchFamily="18" charset="0"/>
                <a:ea typeface="Calibri" panose="020F0502020204030204" pitchFamily="34" charset="0"/>
                <a:cs typeface="B Titr" panose="00000700000000000000" pitchFamily="2" charset="-78"/>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براي</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نویسنده</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مسئول</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برابر</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امتیاز نفر اول</a:t>
            </a:r>
            <a:r>
              <a:rPr lang="fa-IR" sz="2200" dirty="0" smtClean="0">
                <a:effectLst/>
                <a:latin typeface="Calibri" panose="020F0502020204030204" pitchFamily="34" charset="0"/>
                <a:ea typeface="Calibri" panose="020F0502020204030204" pitchFamily="34" charset="0"/>
                <a:cs typeface="Cambria" panose="02040503050406030204" pitchFamily="18" charset="0"/>
              </a:rPr>
              <a:t> </a:t>
            </a:r>
            <a:r>
              <a:rPr lang="fa-IR" sz="2200" dirty="0" smtClean="0">
                <a:effectLst/>
                <a:latin typeface="Cambria" panose="02040503050406030204" pitchFamily="18" charset="0"/>
                <a:ea typeface="Calibri" panose="020F0502020204030204" pitchFamily="34" charset="0"/>
                <a:cs typeface="B Mitra" panose="00000400000000000000" pitchFamily="2" charset="-78"/>
              </a:rPr>
              <a:t>در نظر گرفته می‌شود.</a:t>
            </a:r>
          </a:p>
          <a:p>
            <a:pPr algn="just" rtl="1">
              <a:lnSpc>
                <a:spcPct val="115000"/>
              </a:lnSpc>
              <a:spcAft>
                <a:spcPts val="0"/>
              </a:spcAft>
            </a:pPr>
            <a:endParaRPr lang="en-US" sz="2200" dirty="0">
              <a:effectLst/>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919237416"/>
              </p:ext>
            </p:extLst>
          </p:nvPr>
        </p:nvGraphicFramePr>
        <p:xfrm>
          <a:off x="2586507" y="2215166"/>
          <a:ext cx="7018986" cy="3992450"/>
        </p:xfrm>
        <a:graphic>
          <a:graphicData uri="http://schemas.openxmlformats.org/drawingml/2006/table">
            <a:tbl>
              <a:tblPr rtl="1" firstRow="1" firstCol="1" bandRow="1"/>
              <a:tblGrid>
                <a:gridCol w="1826143"/>
                <a:gridCol w="1100110"/>
                <a:gridCol w="1100110"/>
                <a:gridCol w="997541"/>
                <a:gridCol w="997541"/>
                <a:gridCol w="997541"/>
              </a:tblGrid>
              <a:tr h="410899">
                <a:tc rowSpan="2">
                  <a:txBody>
                    <a:bodyPr/>
                    <a:lstStyle/>
                    <a:p>
                      <a:pPr algn="ctr" rtl="1">
                        <a:lnSpc>
                          <a:spcPct val="115000"/>
                        </a:lnSpc>
                        <a:spcAft>
                          <a:spcPts val="0"/>
                        </a:spcAft>
                      </a:pPr>
                      <a:r>
                        <a:rPr lang="fa-IR" sz="2000" dirty="0">
                          <a:effectLst/>
                          <a:latin typeface="Cambria" panose="02040503050406030204" pitchFamily="18" charset="0"/>
                          <a:ea typeface="Calibri" panose="020F0502020204030204" pitchFamily="34" charset="0"/>
                          <a:cs typeface="B Titr" panose="00000700000000000000" pitchFamily="2" charset="-78"/>
                        </a:rPr>
                        <a:t>تعداد</a:t>
                      </a:r>
                      <a:r>
                        <a:rPr lang="fa-IR" sz="2000" dirty="0">
                          <a:effectLst/>
                          <a:latin typeface="Calibri" panose="020F0502020204030204" pitchFamily="34" charset="0"/>
                          <a:ea typeface="Calibri" panose="020F0502020204030204" pitchFamily="34" charset="0"/>
                          <a:cs typeface="Cambria" panose="02040503050406030204" pitchFamily="18" charset="0"/>
                        </a:rPr>
                        <a:t> </a:t>
                      </a:r>
                      <a:r>
                        <a:rPr lang="fa-IR" sz="2000" dirty="0">
                          <a:effectLst/>
                          <a:latin typeface="Cambria" panose="02040503050406030204" pitchFamily="18" charset="0"/>
                          <a:ea typeface="Calibri" panose="020F0502020204030204" pitchFamily="34" charset="0"/>
                          <a:cs typeface="B Titr" panose="00000700000000000000" pitchFamily="2" charset="-78"/>
                        </a:rPr>
                        <a:t>همکاران نفر</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5">
                  <a:txBody>
                    <a:bodyPr/>
                    <a:lstStyle/>
                    <a:p>
                      <a:pPr algn="ctr" rtl="1">
                        <a:lnSpc>
                          <a:spcPct val="115000"/>
                        </a:lnSpc>
                        <a:spcAft>
                          <a:spcPts val="0"/>
                        </a:spcAft>
                      </a:pPr>
                      <a:r>
                        <a:rPr lang="fa-IR" sz="2000" dirty="0">
                          <a:effectLst/>
                          <a:latin typeface="Cambria" panose="02040503050406030204" pitchFamily="18" charset="0"/>
                          <a:ea typeface="Calibri" panose="020F0502020204030204" pitchFamily="34" charset="0"/>
                          <a:cs typeface="B Titr" panose="00000700000000000000" pitchFamily="2" charset="-78"/>
                        </a:rPr>
                        <a:t>سهم</a:t>
                      </a:r>
                      <a:r>
                        <a:rPr lang="fa-IR" sz="2000" dirty="0">
                          <a:effectLst/>
                          <a:latin typeface="Calibri" panose="020F0502020204030204" pitchFamily="34" charset="0"/>
                          <a:ea typeface="Calibri" panose="020F0502020204030204" pitchFamily="34" charset="0"/>
                          <a:cs typeface="Cambria" panose="02040503050406030204" pitchFamily="18" charset="0"/>
                        </a:rPr>
                        <a:t> </a:t>
                      </a:r>
                      <a:r>
                        <a:rPr lang="fa-IR" sz="2000" dirty="0">
                          <a:effectLst/>
                          <a:latin typeface="Cambria" panose="02040503050406030204" pitchFamily="18" charset="0"/>
                          <a:ea typeface="Calibri" panose="020F0502020204030204" pitchFamily="34" charset="0"/>
                          <a:cs typeface="B Titr" panose="00000700000000000000" pitchFamily="2" charset="-78"/>
                        </a:rPr>
                        <a:t>هر</a:t>
                      </a:r>
                      <a:r>
                        <a:rPr lang="fa-IR" sz="2000" dirty="0">
                          <a:effectLst/>
                          <a:latin typeface="Calibri" panose="020F0502020204030204" pitchFamily="34" charset="0"/>
                          <a:ea typeface="Calibri" panose="020F0502020204030204" pitchFamily="34" charset="0"/>
                          <a:cs typeface="Cambria" panose="02040503050406030204" pitchFamily="18" charset="0"/>
                        </a:rPr>
                        <a:t> </a:t>
                      </a:r>
                      <a:r>
                        <a:rPr lang="fa-IR" sz="2000" dirty="0">
                          <a:effectLst/>
                          <a:latin typeface="Cambria" panose="02040503050406030204" pitchFamily="18" charset="0"/>
                          <a:ea typeface="Calibri" panose="020F0502020204030204" pitchFamily="34" charset="0"/>
                          <a:cs typeface="B Titr" panose="00000700000000000000" pitchFamily="2" charset="-78"/>
                        </a:rPr>
                        <a:t>نفر</a:t>
                      </a:r>
                      <a:r>
                        <a:rPr lang="fa-IR" sz="2000" dirty="0">
                          <a:effectLst/>
                          <a:latin typeface="Calibri" panose="020F0502020204030204" pitchFamily="34" charset="0"/>
                          <a:ea typeface="Calibri" panose="020F0502020204030204" pitchFamily="34" charset="0"/>
                          <a:cs typeface="Cambria" panose="02040503050406030204" pitchFamily="18" charset="0"/>
                        </a:rPr>
                        <a:t> </a:t>
                      </a:r>
                      <a:r>
                        <a:rPr lang="fa-IR" sz="2000" dirty="0">
                          <a:effectLst/>
                          <a:latin typeface="Cambria" panose="02040503050406030204" pitchFamily="18" charset="0"/>
                          <a:ea typeface="Calibri" panose="020F0502020204030204" pitchFamily="34" charset="0"/>
                          <a:cs typeface="B Titr" panose="00000700000000000000" pitchFamily="2" charset="-78"/>
                        </a:rPr>
                        <a:t>از</a:t>
                      </a:r>
                      <a:r>
                        <a:rPr lang="fa-IR" sz="2000" dirty="0">
                          <a:effectLst/>
                          <a:latin typeface="Calibri" panose="020F0502020204030204" pitchFamily="34" charset="0"/>
                          <a:ea typeface="Calibri" panose="020F0502020204030204" pitchFamily="34" charset="0"/>
                          <a:cs typeface="Cambria" panose="02040503050406030204" pitchFamily="18" charset="0"/>
                        </a:rPr>
                        <a:t> </a:t>
                      </a:r>
                      <a:r>
                        <a:rPr lang="fa-IR" sz="2000" dirty="0">
                          <a:effectLst/>
                          <a:latin typeface="Cambria" panose="02040503050406030204" pitchFamily="18" charset="0"/>
                          <a:ea typeface="Calibri" panose="020F0502020204030204" pitchFamily="34" charset="0"/>
                          <a:cs typeface="B Titr" panose="00000700000000000000" pitchFamily="2" charset="-78"/>
                        </a:rPr>
                        <a:t>امتیاز</a:t>
                      </a:r>
                      <a:r>
                        <a:rPr lang="fa-IR" sz="2000" dirty="0">
                          <a:effectLst/>
                          <a:latin typeface="Calibri" panose="020F0502020204030204" pitchFamily="34" charset="0"/>
                          <a:ea typeface="Calibri" panose="020F0502020204030204" pitchFamily="34" charset="0"/>
                          <a:cs typeface="Cambria" panose="02040503050406030204" pitchFamily="18" charset="0"/>
                        </a:rPr>
                        <a:t> </a:t>
                      </a:r>
                      <a:r>
                        <a:rPr lang="fa-IR" sz="2000" dirty="0">
                          <a:effectLst/>
                          <a:latin typeface="Cambria" panose="02040503050406030204" pitchFamily="18" charset="0"/>
                          <a:ea typeface="Calibri" panose="020F0502020204030204" pitchFamily="34" charset="0"/>
                          <a:cs typeface="B Titr" panose="00000700000000000000" pitchFamily="2" charset="-78"/>
                        </a:rPr>
                        <a:t>بر پایه</a:t>
                      </a:r>
                      <a:r>
                        <a:rPr lang="fa-IR" sz="2000" dirty="0">
                          <a:effectLst/>
                          <a:latin typeface="Calibri" panose="020F0502020204030204" pitchFamily="34" charset="0"/>
                          <a:ea typeface="Calibri" panose="020F0502020204030204" pitchFamily="34" charset="0"/>
                          <a:cs typeface="Cambria" panose="02040503050406030204" pitchFamily="18" charset="0"/>
                        </a:rPr>
                        <a:t> </a:t>
                      </a:r>
                      <a:r>
                        <a:rPr lang="fa-IR" sz="2000" dirty="0">
                          <a:effectLst/>
                          <a:latin typeface="Cambria" panose="02040503050406030204" pitchFamily="18" charset="0"/>
                          <a:ea typeface="Calibri" panose="020F0502020204030204" pitchFamily="34" charset="0"/>
                          <a:cs typeface="B Titr" panose="00000700000000000000" pitchFamily="2" charset="-78"/>
                        </a:rPr>
                        <a:t>امتیاز</a:t>
                      </a:r>
                      <a:r>
                        <a:rPr lang="fa-IR" sz="2000" dirty="0">
                          <a:effectLst/>
                          <a:latin typeface="Calibri" panose="020F0502020204030204" pitchFamily="34" charset="0"/>
                          <a:ea typeface="Calibri" panose="020F0502020204030204" pitchFamily="34" charset="0"/>
                          <a:cs typeface="Cambria" panose="02040503050406030204" pitchFamily="18" charset="0"/>
                        </a:rPr>
                        <a:t> </a:t>
                      </a:r>
                      <a:r>
                        <a:rPr lang="fa-IR" sz="2000" dirty="0">
                          <a:effectLst/>
                          <a:latin typeface="Cambria" panose="02040503050406030204" pitchFamily="18" charset="0"/>
                          <a:ea typeface="Calibri" panose="020F0502020204030204" pitchFamily="34" charset="0"/>
                          <a:cs typeface="B Titr" panose="00000700000000000000" pitchFamily="2" charset="-78"/>
                        </a:rPr>
                        <a:t>اولیه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0899">
                <a:tc vMerge="1">
                  <a:txBody>
                    <a:bodyPr/>
                    <a:lstStyle/>
                    <a:p>
                      <a:endParaRPr lang="en-US"/>
                    </a:p>
                  </a:txBody>
                  <a:tcPr/>
                </a:tc>
                <a:tc>
                  <a:txBody>
                    <a:bodyPr/>
                    <a:lstStyle/>
                    <a:p>
                      <a:pPr algn="ctr" rtl="1">
                        <a:lnSpc>
                          <a:spcPct val="115000"/>
                        </a:lnSpc>
                        <a:spcAft>
                          <a:spcPts val="0"/>
                        </a:spcAft>
                      </a:pPr>
                      <a:r>
                        <a:rPr lang="fa-IR" sz="2000">
                          <a:effectLst/>
                          <a:latin typeface="Cambria" panose="02040503050406030204" pitchFamily="18" charset="0"/>
                          <a:ea typeface="Calibri" panose="020F0502020204030204" pitchFamily="34" charset="0"/>
                          <a:cs typeface="B Titr" panose="00000700000000000000" pitchFamily="2" charset="-78"/>
                        </a:rPr>
                        <a:t>اول</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a:effectLst/>
                          <a:latin typeface="Cambria" panose="02040503050406030204" pitchFamily="18" charset="0"/>
                          <a:ea typeface="Calibri" panose="020F0502020204030204" pitchFamily="34" charset="0"/>
                          <a:cs typeface="B Titr" panose="00000700000000000000" pitchFamily="2" charset="-78"/>
                        </a:rPr>
                        <a:t>دوم</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a:effectLst/>
                          <a:latin typeface="Cambria" panose="02040503050406030204" pitchFamily="18" charset="0"/>
                          <a:ea typeface="Calibri" panose="020F0502020204030204" pitchFamily="34" charset="0"/>
                          <a:cs typeface="B Titr" panose="00000700000000000000" pitchFamily="2" charset="-78"/>
                        </a:rPr>
                        <a:t>سوم</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a:effectLst/>
                          <a:latin typeface="Cambria" panose="02040503050406030204" pitchFamily="18" charset="0"/>
                          <a:ea typeface="Calibri" panose="020F0502020204030204" pitchFamily="34" charset="0"/>
                          <a:cs typeface="B Titr" panose="00000700000000000000" pitchFamily="2" charset="-78"/>
                        </a:rPr>
                        <a:t>چهارم</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a:effectLst/>
                          <a:latin typeface="Cambria" panose="02040503050406030204" pitchFamily="18" charset="0"/>
                          <a:ea typeface="Calibri" panose="020F0502020204030204" pitchFamily="34" charset="0"/>
                          <a:cs typeface="B Titr" panose="00000700000000000000" pitchFamily="2" charset="-78"/>
                        </a:rPr>
                        <a:t>پنجم</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528442">
                <a:tc>
                  <a:txBody>
                    <a:bodyPr/>
                    <a:lstStyle/>
                    <a:p>
                      <a:pPr algn="ctr" rtl="1">
                        <a:lnSpc>
                          <a:spcPct val="115000"/>
                        </a:lnSpc>
                        <a:spcAft>
                          <a:spcPts val="0"/>
                        </a:spcAft>
                      </a:pPr>
                      <a:r>
                        <a:rPr lang="fa-IR" sz="1800" b="1">
                          <a:effectLst/>
                          <a:latin typeface="Cambria" panose="02040503050406030204" pitchFamily="18" charset="0"/>
                          <a:ea typeface="Calibri" panose="020F0502020204030204" pitchFamily="34" charset="0"/>
                          <a:cs typeface="B Titr" panose="00000700000000000000" pitchFamily="2" charset="-78"/>
                        </a:rPr>
                        <a:t>1</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100%</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 </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 </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 </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 </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528442">
                <a:tc>
                  <a:txBody>
                    <a:bodyPr/>
                    <a:lstStyle/>
                    <a:p>
                      <a:pPr algn="ctr" rtl="1">
                        <a:lnSpc>
                          <a:spcPct val="115000"/>
                        </a:lnSpc>
                        <a:spcAft>
                          <a:spcPts val="0"/>
                        </a:spcAft>
                      </a:pPr>
                      <a:r>
                        <a:rPr lang="fa-IR" sz="1800" b="1">
                          <a:effectLst/>
                          <a:latin typeface="Cambria" panose="02040503050406030204" pitchFamily="18" charset="0"/>
                          <a:ea typeface="Calibri" panose="020F0502020204030204" pitchFamily="34" charset="0"/>
                          <a:cs typeface="B Titr" panose="00000700000000000000" pitchFamily="2" charset="-78"/>
                        </a:rPr>
                        <a:t>2</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100%</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60%</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 </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 </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 </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528442">
                <a:tc>
                  <a:txBody>
                    <a:bodyPr/>
                    <a:lstStyle/>
                    <a:p>
                      <a:pPr algn="ctr" rtl="1">
                        <a:lnSpc>
                          <a:spcPct val="115000"/>
                        </a:lnSpc>
                        <a:spcAft>
                          <a:spcPts val="0"/>
                        </a:spcAft>
                      </a:pPr>
                      <a:r>
                        <a:rPr lang="fa-IR" sz="1800" b="1">
                          <a:effectLst/>
                          <a:latin typeface="Cambria" panose="02040503050406030204" pitchFamily="18" charset="0"/>
                          <a:ea typeface="Calibri" panose="020F0502020204030204" pitchFamily="34" charset="0"/>
                          <a:cs typeface="B Titr" panose="00000700000000000000" pitchFamily="2" charset="-78"/>
                        </a:rPr>
                        <a:t>3</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100%</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50%</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50%</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 </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 </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528442">
                <a:tc>
                  <a:txBody>
                    <a:bodyPr/>
                    <a:lstStyle/>
                    <a:p>
                      <a:pPr algn="ctr" rtl="1">
                        <a:lnSpc>
                          <a:spcPct val="115000"/>
                        </a:lnSpc>
                        <a:spcAft>
                          <a:spcPts val="0"/>
                        </a:spcAft>
                      </a:pPr>
                      <a:r>
                        <a:rPr lang="fa-IR" sz="1800" b="1">
                          <a:effectLst/>
                          <a:latin typeface="Cambria" panose="02040503050406030204" pitchFamily="18" charset="0"/>
                          <a:ea typeface="Calibri" panose="020F0502020204030204" pitchFamily="34" charset="0"/>
                          <a:cs typeface="B Titr" panose="00000700000000000000" pitchFamily="2" charset="-78"/>
                        </a:rPr>
                        <a:t>4</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100%</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40%</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40%</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40%</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 </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528442">
                <a:tc>
                  <a:txBody>
                    <a:bodyPr/>
                    <a:lstStyle/>
                    <a:p>
                      <a:pPr algn="ctr" rtl="1">
                        <a:lnSpc>
                          <a:spcPct val="115000"/>
                        </a:lnSpc>
                        <a:spcAft>
                          <a:spcPts val="0"/>
                        </a:spcAft>
                      </a:pPr>
                      <a:r>
                        <a:rPr lang="fa-IR" sz="1800" b="1">
                          <a:effectLst/>
                          <a:latin typeface="Cambria" panose="02040503050406030204" pitchFamily="18" charset="0"/>
                          <a:ea typeface="Calibri" panose="020F0502020204030204" pitchFamily="34" charset="0"/>
                          <a:cs typeface="B Titr" panose="00000700000000000000" pitchFamily="2" charset="-78"/>
                        </a:rPr>
                        <a:t>5</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100%</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30%</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30%</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30%</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effectLst/>
                          <a:latin typeface="Cambria" panose="02040503050406030204" pitchFamily="18" charset="0"/>
                          <a:ea typeface="Calibri" panose="020F0502020204030204" pitchFamily="34" charset="0"/>
                          <a:cs typeface="B Mitra" panose="00000400000000000000" pitchFamily="2" charset="-78"/>
                        </a:rPr>
                        <a:t>30%</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528442">
                <a:tc>
                  <a:txBody>
                    <a:bodyPr/>
                    <a:lstStyle/>
                    <a:p>
                      <a:pPr algn="ctr" rtl="1">
                        <a:lnSpc>
                          <a:spcPct val="115000"/>
                        </a:lnSpc>
                        <a:spcAft>
                          <a:spcPts val="0"/>
                        </a:spcAft>
                      </a:pPr>
                      <a:r>
                        <a:rPr lang="fa-IR" sz="1800" b="1" dirty="0">
                          <a:effectLst/>
                          <a:latin typeface="Cambria" panose="02040503050406030204" pitchFamily="18" charset="0"/>
                          <a:ea typeface="Calibri" panose="020F0502020204030204" pitchFamily="34" charset="0"/>
                          <a:cs typeface="B Titr" panose="00000700000000000000" pitchFamily="2" charset="-78"/>
                        </a:rPr>
                        <a:t>بیشتر از 5 نفر</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dirty="0">
                          <a:effectLst/>
                          <a:latin typeface="Cambria" panose="02040503050406030204" pitchFamily="18" charset="0"/>
                          <a:ea typeface="Calibri" panose="020F0502020204030204" pitchFamily="34" charset="0"/>
                          <a:cs typeface="B Mitra" panose="00000400000000000000" pitchFamily="2" charset="-78"/>
                        </a:rPr>
                        <a:t>100%</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4">
                  <a:txBody>
                    <a:bodyPr/>
                    <a:lstStyle/>
                    <a:p>
                      <a:pPr algn="ctr" rtl="1">
                        <a:lnSpc>
                          <a:spcPct val="115000"/>
                        </a:lnSpc>
                        <a:spcAft>
                          <a:spcPts val="0"/>
                        </a:spcAft>
                      </a:pPr>
                      <a:r>
                        <a:rPr lang="fa-IR" sz="2000" b="1" dirty="0">
                          <a:effectLst/>
                          <a:latin typeface="Cambria" panose="02040503050406030204" pitchFamily="18" charset="0"/>
                          <a:ea typeface="Calibri" panose="020F0502020204030204" pitchFamily="34" charset="0"/>
                          <a:cs typeface="B Mitra" panose="00000400000000000000" pitchFamily="2" charset="-78"/>
                        </a:rPr>
                        <a:t>نفر دوم به بعد امتیاز به نسبت مساوی 25%</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pic>
        <p:nvPicPr>
          <p:cNvPr id="7" name="Picture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81825" y="-25761"/>
            <a:ext cx="1133341" cy="1068949"/>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805" y="28977"/>
            <a:ext cx="883634" cy="859665"/>
          </a:xfrm>
          <a:prstGeom prst="rect">
            <a:avLst/>
          </a:prstGeom>
        </p:spPr>
      </p:pic>
    </p:spTree>
    <p:extLst>
      <p:ext uri="{BB962C8B-B14F-4D97-AF65-F5344CB8AC3E}">
        <p14:creationId xmlns:p14="http://schemas.microsoft.com/office/powerpoint/2010/main" val="98870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494</TotalTime>
  <Words>2002</Words>
  <Application>Microsoft Office PowerPoint</Application>
  <PresentationFormat>Custom</PresentationFormat>
  <Paragraphs>210</Paragraphs>
  <Slides>39</Slides>
  <Notes>0</Notes>
  <HiddenSlides>4</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Mehrnoosh</dc:creator>
  <cp:lastModifiedBy>Alireza</cp:lastModifiedBy>
  <cp:revision>67</cp:revision>
  <dcterms:created xsi:type="dcterms:W3CDTF">2018-02-04T08:54:31Z</dcterms:created>
  <dcterms:modified xsi:type="dcterms:W3CDTF">2018-02-07T04:53:15Z</dcterms:modified>
</cp:coreProperties>
</file>