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0" r:id="rId1"/>
  </p:sldMasterIdLst>
  <p:notesMasterIdLst>
    <p:notesMasterId r:id="rId28"/>
  </p:notesMasterIdLst>
  <p:sldIdLst>
    <p:sldId id="256" r:id="rId2"/>
    <p:sldId id="304" r:id="rId3"/>
    <p:sldId id="305" r:id="rId4"/>
    <p:sldId id="307" r:id="rId5"/>
    <p:sldId id="306" r:id="rId6"/>
    <p:sldId id="310" r:id="rId7"/>
    <p:sldId id="309" r:id="rId8"/>
    <p:sldId id="302" r:id="rId9"/>
    <p:sldId id="303" r:id="rId10"/>
    <p:sldId id="283" r:id="rId11"/>
    <p:sldId id="311" r:id="rId12"/>
    <p:sldId id="312" r:id="rId13"/>
    <p:sldId id="313" r:id="rId14"/>
    <p:sldId id="317" r:id="rId15"/>
    <p:sldId id="316" r:id="rId16"/>
    <p:sldId id="318" r:id="rId17"/>
    <p:sldId id="319" r:id="rId18"/>
    <p:sldId id="320" r:id="rId19"/>
    <p:sldId id="321" r:id="rId20"/>
    <p:sldId id="322" r:id="rId21"/>
    <p:sldId id="323" r:id="rId22"/>
    <p:sldId id="314" r:id="rId23"/>
    <p:sldId id="269" r:id="rId24"/>
    <p:sldId id="280" r:id="rId25"/>
    <p:sldId id="281" r:id="rId26"/>
    <p:sldId id="282" r:id="rId2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r" defTabSz="914400" rtl="1" eaLnBrk="1" latinLnBrk="0" hangingPunct="1">
      <a:defRPr kern="1200">
        <a:solidFill>
          <a:schemeClr val="tx1"/>
        </a:solidFill>
        <a:latin typeface="Arial" pitchFamily="34" charset="0"/>
        <a:ea typeface="+mn-ea"/>
        <a:cs typeface="Arial" pitchFamily="34" charset="0"/>
      </a:defRPr>
    </a:lvl6pPr>
    <a:lvl7pPr marL="2743200" algn="r" defTabSz="914400" rtl="1" eaLnBrk="1" latinLnBrk="0" hangingPunct="1">
      <a:defRPr kern="1200">
        <a:solidFill>
          <a:schemeClr val="tx1"/>
        </a:solidFill>
        <a:latin typeface="Arial" pitchFamily="34" charset="0"/>
        <a:ea typeface="+mn-ea"/>
        <a:cs typeface="Arial" pitchFamily="34" charset="0"/>
      </a:defRPr>
    </a:lvl7pPr>
    <a:lvl8pPr marL="3200400" algn="r" defTabSz="914400" rtl="1" eaLnBrk="1" latinLnBrk="0" hangingPunct="1">
      <a:defRPr kern="1200">
        <a:solidFill>
          <a:schemeClr val="tx1"/>
        </a:solidFill>
        <a:latin typeface="Arial" pitchFamily="34" charset="0"/>
        <a:ea typeface="+mn-ea"/>
        <a:cs typeface="Arial" pitchFamily="34" charset="0"/>
      </a:defRPr>
    </a:lvl8pPr>
    <a:lvl9pPr marL="3657600" algn="r" defTabSz="914400" rtl="1"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80" autoAdjust="0"/>
    <p:restoredTop sz="94576" autoAdjust="0"/>
  </p:normalViewPr>
  <p:slideViewPr>
    <p:cSldViewPr>
      <p:cViewPr>
        <p:scale>
          <a:sx n="78" d="100"/>
          <a:sy n="78" d="100"/>
        </p:scale>
        <p:origin x="-1140" y="216"/>
      </p:cViewPr>
      <p:guideLst>
        <p:guide orient="horz" pos="2160"/>
        <p:guide pos="2880"/>
      </p:guideLst>
    </p:cSldViewPr>
  </p:slideViewPr>
  <p:outlineViewPr>
    <p:cViewPr>
      <p:scale>
        <a:sx n="33" d="100"/>
        <a:sy n="33" d="100"/>
      </p:scale>
      <p:origin x="48" y="3876"/>
    </p:cViewPr>
  </p:outlineViewPr>
  <p:notesTextViewPr>
    <p:cViewPr>
      <p:scale>
        <a:sx n="100" d="100"/>
        <a:sy n="100" d="100"/>
      </p:scale>
      <p:origin x="0" y="0"/>
    </p:cViewPr>
  </p:notesTextViewPr>
  <p:sorterViewPr>
    <p:cViewPr>
      <p:scale>
        <a:sx n="66" d="100"/>
        <a:sy n="66" d="100"/>
      </p:scale>
      <p:origin x="0" y="21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66B1066-5020-46A0-B79B-DA36D6D325B5}" type="datetimeFigureOut">
              <a:rPr lang="en-US"/>
              <a:pPr>
                <a:defRPr/>
              </a:pPr>
              <a:t>8/10/2016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DF1EF56D-B4DD-463B-B1C2-D1BF6B6ADBE0}" type="slidenum">
              <a:rPr lang="en-US"/>
              <a:pPr>
                <a:defRPr/>
              </a:pPr>
              <a:t>‹#›</a:t>
            </a:fld>
            <a:endParaRPr lang="en-US"/>
          </a:p>
        </p:txBody>
      </p:sp>
    </p:spTree>
    <p:extLst>
      <p:ext uri="{BB962C8B-B14F-4D97-AF65-F5344CB8AC3E}">
        <p14:creationId xmlns:p14="http://schemas.microsoft.com/office/powerpoint/2010/main" val="3612834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Freeform 18"/>
            <p:cNvSpPr>
              <a:spLocks/>
            </p:cNvSpPr>
            <p:nvPr/>
          </p:nvSpPr>
          <p:spPr bwMode="auto">
            <a:xfrm>
              <a:off x="35926" y="5135025"/>
              <a:ext cx="9108074" cy="838869"/>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B1797F50-D551-431C-B04A-BE506A59324A}" type="datetimeFigureOut">
              <a:rPr lang="en-US"/>
              <a:pPr>
                <a:defRPr/>
              </a:pPr>
              <a:t>8/10/2016</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149F6EE7-2D08-4533-842E-6E6ACD2D8EB3}" type="slidenum">
              <a:rPr lang="en-US"/>
              <a:pPr>
                <a:defRPr/>
              </a:pPr>
              <a:t>‹#›</a:t>
            </a:fld>
            <a:endParaRPr lang="en-US"/>
          </a:p>
        </p:txBody>
      </p:sp>
    </p:spTree>
    <p:extLst>
      <p:ext uri="{BB962C8B-B14F-4D97-AF65-F5344CB8AC3E}">
        <p14:creationId xmlns:p14="http://schemas.microsoft.com/office/powerpoint/2010/main" val="2892723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CCC592AE-B5B8-4D50-A111-75F5870DC340}" type="datetimeFigureOut">
              <a:rPr lang="en-US"/>
              <a:pPr>
                <a:defRPr/>
              </a:pPr>
              <a:t>8/10/2016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9D34ABB-9AC9-4568-827B-334D015C13EA}" type="slidenum">
              <a:rPr lang="en-US"/>
              <a:pPr>
                <a:defRPr/>
              </a:pPr>
              <a:t>‹#›</a:t>
            </a:fld>
            <a:endParaRPr lang="en-US"/>
          </a:p>
        </p:txBody>
      </p:sp>
    </p:spTree>
    <p:extLst>
      <p:ext uri="{BB962C8B-B14F-4D97-AF65-F5344CB8AC3E}">
        <p14:creationId xmlns:p14="http://schemas.microsoft.com/office/powerpoint/2010/main" val="60486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4AA0ECCD-4ADD-4193-BF35-3048A1FC5CF9}" type="datetimeFigureOut">
              <a:rPr lang="en-US"/>
              <a:pPr>
                <a:defRPr/>
              </a:pPr>
              <a:t>8/10/2016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2593902-BAB0-41F1-B075-DE2247343174}" type="slidenum">
              <a:rPr lang="en-US"/>
              <a:pPr>
                <a:defRPr/>
              </a:pPr>
              <a:t>‹#›</a:t>
            </a:fld>
            <a:endParaRPr lang="en-US"/>
          </a:p>
        </p:txBody>
      </p:sp>
    </p:spTree>
    <p:extLst>
      <p:ext uri="{BB962C8B-B14F-4D97-AF65-F5344CB8AC3E}">
        <p14:creationId xmlns:p14="http://schemas.microsoft.com/office/powerpoint/2010/main" val="1324463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fa-IR"/>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708F6C89-2DE5-4716-9959-8598D2CED166}" type="slidenum">
              <a:rPr lang="en-US"/>
              <a:pPr>
                <a:defRPr/>
              </a:pPr>
              <a:t>‹#›</a:t>
            </a:fld>
            <a:endParaRPr lang="en-US" dirty="0"/>
          </a:p>
        </p:txBody>
      </p:sp>
    </p:spTree>
    <p:extLst>
      <p:ext uri="{BB962C8B-B14F-4D97-AF65-F5344CB8AC3E}">
        <p14:creationId xmlns:p14="http://schemas.microsoft.com/office/powerpoint/2010/main" val="3912970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80DB3735-57FF-4AE9-8EE6-5F608A822632}" type="datetimeFigureOut">
              <a:rPr lang="en-US"/>
              <a:pPr>
                <a:defRPr/>
              </a:pPr>
              <a:t>8/10/2016</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9B2FBC86-4C58-4405-85E7-42E104927423}" type="slidenum">
              <a:rPr lang="en-US"/>
              <a:pPr>
                <a:defRPr/>
              </a:pPr>
              <a:t>‹#›</a:t>
            </a:fld>
            <a:endParaRPr lang="en-US"/>
          </a:p>
        </p:txBody>
      </p:sp>
    </p:spTree>
    <p:extLst>
      <p:ext uri="{BB962C8B-B14F-4D97-AF65-F5344CB8AC3E}">
        <p14:creationId xmlns:p14="http://schemas.microsoft.com/office/powerpoint/2010/main" val="1335413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CF970252-58B0-47D5-902B-D65F64F822F9}" type="datetimeFigureOut">
              <a:rPr lang="en-US"/>
              <a:pPr>
                <a:defRPr/>
              </a:pPr>
              <a:t>8/10/2016</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96B710A0-D9BB-4226-9F24-87A4954A89C9}" type="slidenum">
              <a:rPr lang="en-US"/>
              <a:pPr>
                <a:defRPr/>
              </a:pPr>
              <a:t>‹#›</a:t>
            </a:fld>
            <a:endParaRPr lang="en-US"/>
          </a:p>
        </p:txBody>
      </p:sp>
    </p:spTree>
    <p:extLst>
      <p:ext uri="{BB962C8B-B14F-4D97-AF65-F5344CB8AC3E}">
        <p14:creationId xmlns:p14="http://schemas.microsoft.com/office/powerpoint/2010/main" val="1309402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9"/>
          <p:cNvSpPr>
            <a:spLocks noGrp="1"/>
          </p:cNvSpPr>
          <p:nvPr>
            <p:ph type="dt" sz="half" idx="10"/>
          </p:nvPr>
        </p:nvSpPr>
        <p:spPr/>
        <p:txBody>
          <a:bodyPr/>
          <a:lstStyle>
            <a:lvl1pPr>
              <a:defRPr/>
            </a:lvl1pPr>
          </a:lstStyle>
          <a:p>
            <a:pPr>
              <a:defRPr/>
            </a:pPr>
            <a:fld id="{FA083A83-D9D9-4FCB-BDF9-C1AE9CB9ECAF}" type="datetimeFigureOut">
              <a:rPr lang="en-US"/>
              <a:pPr>
                <a:defRPr/>
              </a:pPr>
              <a:t>8/10/2016</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ACFC9FD-AE8F-40ED-9F4E-520FD093C8F8}" type="slidenum">
              <a:rPr lang="en-US"/>
              <a:pPr>
                <a:defRPr/>
              </a:pPr>
              <a:t>‹#›</a:t>
            </a:fld>
            <a:endParaRPr lang="en-US"/>
          </a:p>
        </p:txBody>
      </p:sp>
    </p:spTree>
    <p:extLst>
      <p:ext uri="{BB962C8B-B14F-4D97-AF65-F5344CB8AC3E}">
        <p14:creationId xmlns:p14="http://schemas.microsoft.com/office/powerpoint/2010/main" val="2286904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04520929-04AE-46BF-A14A-F89C553B416D}" type="datetimeFigureOut">
              <a:rPr lang="en-US"/>
              <a:pPr>
                <a:defRPr/>
              </a:pPr>
              <a:t>8/10/2016</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35B6F6BF-43A5-480A-A527-B68FE81BBE76}" type="slidenum">
              <a:rPr lang="en-US"/>
              <a:pPr>
                <a:defRPr/>
              </a:pPr>
              <a:t>‹#›</a:t>
            </a:fld>
            <a:endParaRPr lang="en-US"/>
          </a:p>
        </p:txBody>
      </p:sp>
    </p:spTree>
    <p:extLst>
      <p:ext uri="{BB962C8B-B14F-4D97-AF65-F5344CB8AC3E}">
        <p14:creationId xmlns:p14="http://schemas.microsoft.com/office/powerpoint/2010/main" val="2685332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460DA1CE-F2A1-4B35-B473-6AB727FA2065}" type="datetimeFigureOut">
              <a:rPr lang="en-US"/>
              <a:pPr>
                <a:defRPr/>
              </a:pPr>
              <a:t>8/10/2016</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CC24444F-DA2E-4C38-B23C-2BF6E694BFD0}" type="slidenum">
              <a:rPr lang="en-US"/>
              <a:pPr>
                <a:defRPr/>
              </a:pPr>
              <a:t>‹#›</a:t>
            </a:fld>
            <a:endParaRPr lang="en-US"/>
          </a:p>
        </p:txBody>
      </p:sp>
    </p:spTree>
    <p:extLst>
      <p:ext uri="{BB962C8B-B14F-4D97-AF65-F5344CB8AC3E}">
        <p14:creationId xmlns:p14="http://schemas.microsoft.com/office/powerpoint/2010/main" val="2796656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7E3B3EE4-117D-4923-80FA-E918F5717DCE}" type="datetimeFigureOut">
              <a:rPr lang="en-US"/>
              <a:pPr>
                <a:defRPr/>
              </a:pPr>
              <a:t>8/10/2016</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7790D07B-A9C3-4468-9043-C1B368572A5B}" type="slidenum">
              <a:rPr lang="en-US"/>
              <a:pPr>
                <a:defRPr/>
              </a:pPr>
              <a:t>‹#›</a:t>
            </a:fld>
            <a:endParaRPr lang="en-US"/>
          </a:p>
        </p:txBody>
      </p:sp>
    </p:spTree>
    <p:extLst>
      <p:ext uri="{BB962C8B-B14F-4D97-AF65-F5344CB8AC3E}">
        <p14:creationId xmlns:p14="http://schemas.microsoft.com/office/powerpoint/2010/main" val="2499448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15699249-9DBA-4DCD-8FB6-55C2BEA3042C}" type="datetimeFigureOut">
              <a:rPr lang="en-US"/>
              <a:pPr>
                <a:defRPr/>
              </a:pPr>
              <a:t>8/10/2016</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9D7A86CB-6298-469E-A93C-B0322B35027B}" type="slidenum">
              <a:rPr lang="en-US"/>
              <a:pPr>
                <a:defRPr/>
              </a:pPr>
              <a:t>‹#›</a:t>
            </a:fld>
            <a:endParaRPr lang="en-US"/>
          </a:p>
        </p:txBody>
      </p:sp>
    </p:spTree>
    <p:extLst>
      <p:ext uri="{BB962C8B-B14F-4D97-AF65-F5344CB8AC3E}">
        <p14:creationId xmlns:p14="http://schemas.microsoft.com/office/powerpoint/2010/main" val="2699091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Freeform 15"/>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156CF553-3FF2-4D1C-BCEC-7811494FD049}" type="datetimeFigureOut">
              <a:rPr lang="en-US"/>
              <a:pPr>
                <a:defRPr/>
              </a:pPr>
              <a:t>8/10/2016</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5822C802-1854-4342-8E3E-A88DF5926F64}" type="slidenum">
              <a:rPr lang="en-US"/>
              <a:pPr>
                <a:defRPr/>
              </a:pPr>
              <a:t>‹#›</a:t>
            </a:fld>
            <a:endParaRPr lang="en-US"/>
          </a:p>
        </p:txBody>
      </p:sp>
    </p:spTree>
    <p:extLst>
      <p:ext uri="{BB962C8B-B14F-4D97-AF65-F5344CB8AC3E}">
        <p14:creationId xmlns:p14="http://schemas.microsoft.com/office/powerpoint/2010/main" val="1425633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27" name="Freeform 11"/>
          <p:cNvSpPr>
            <a:spLocks/>
          </p:cNvSpPr>
          <p:nvPr/>
        </p:nvSpPr>
        <p:spPr bwMode="auto">
          <a:xfrm>
            <a:off x="-53975" y="5784850"/>
            <a:ext cx="3802063"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latin typeface="Arial" pitchFamily="34" charset="0"/>
                <a:cs typeface="Arial" pitchFamily="34" charset="0"/>
              </a:defRPr>
            </a:lvl1pPr>
            <a:extLst/>
          </a:lstStyle>
          <a:p>
            <a:pPr>
              <a:defRPr/>
            </a:pPr>
            <a:fld id="{DC52AC28-DC0A-4CE9-8AB4-4545A1B4AE6C}" type="datetimeFigureOut">
              <a:rPr lang="en-US"/>
              <a:pPr>
                <a:defRPr/>
              </a:pPr>
              <a:t>8/10/2016</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pitchFamily="34" charset="0"/>
                <a:cs typeface="Arial" pitchFamily="34"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latin typeface="Arial" pitchFamily="34" charset="0"/>
                <a:cs typeface="Arial" pitchFamily="34" charset="0"/>
              </a:defRPr>
            </a:lvl1pPr>
            <a:extLst/>
          </a:lstStyle>
          <a:p>
            <a:pPr>
              <a:defRPr/>
            </a:pPr>
            <a:fld id="{E47D732E-846A-4EFC-9AA4-7B560B83FB4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951" r:id="rId1"/>
    <p:sldLayoutId id="2147483945" r:id="rId2"/>
    <p:sldLayoutId id="2147483952" r:id="rId3"/>
    <p:sldLayoutId id="2147483946" r:id="rId4"/>
    <p:sldLayoutId id="2147483953" r:id="rId5"/>
    <p:sldLayoutId id="2147483947" r:id="rId6"/>
    <p:sldLayoutId id="2147483948" r:id="rId7"/>
    <p:sldLayoutId id="2147483954" r:id="rId8"/>
    <p:sldLayoutId id="2147483955" r:id="rId9"/>
    <p:sldLayoutId id="2147483949" r:id="rId10"/>
    <p:sldLayoutId id="2147483950" r:id="rId11"/>
    <p:sldLayoutId id="2147483956" r:id="rId12"/>
  </p:sldLayoutIdLst>
  <p:txStyles>
    <p:titleStyle>
      <a:lvl1pPr algn="l" rtl="1"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1" eaLnBrk="0" fontAlgn="base" hangingPunct="0">
        <a:spcBef>
          <a:spcPct val="0"/>
        </a:spcBef>
        <a:spcAft>
          <a:spcPct val="0"/>
        </a:spcAft>
        <a:defRPr sz="4100" b="1">
          <a:solidFill>
            <a:schemeClr val="tx2"/>
          </a:solidFill>
          <a:latin typeface="Lucida Sans Unicode" pitchFamily="34" charset="0"/>
        </a:defRPr>
      </a:lvl2pPr>
      <a:lvl3pPr algn="l" rtl="1" eaLnBrk="0" fontAlgn="base" hangingPunct="0">
        <a:spcBef>
          <a:spcPct val="0"/>
        </a:spcBef>
        <a:spcAft>
          <a:spcPct val="0"/>
        </a:spcAft>
        <a:defRPr sz="4100" b="1">
          <a:solidFill>
            <a:schemeClr val="tx2"/>
          </a:solidFill>
          <a:latin typeface="Lucida Sans Unicode" pitchFamily="34" charset="0"/>
        </a:defRPr>
      </a:lvl3pPr>
      <a:lvl4pPr algn="l" rtl="1" eaLnBrk="0" fontAlgn="base" hangingPunct="0">
        <a:spcBef>
          <a:spcPct val="0"/>
        </a:spcBef>
        <a:spcAft>
          <a:spcPct val="0"/>
        </a:spcAft>
        <a:defRPr sz="4100" b="1">
          <a:solidFill>
            <a:schemeClr val="tx2"/>
          </a:solidFill>
          <a:latin typeface="Lucida Sans Unicode" pitchFamily="34" charset="0"/>
        </a:defRPr>
      </a:lvl4pPr>
      <a:lvl5pPr algn="l" rtl="1" eaLnBrk="0" fontAlgn="base" hangingPunct="0">
        <a:spcBef>
          <a:spcPct val="0"/>
        </a:spcBef>
        <a:spcAft>
          <a:spcPct val="0"/>
        </a:spcAft>
        <a:defRPr sz="4100" b="1">
          <a:solidFill>
            <a:schemeClr val="tx2"/>
          </a:solidFill>
          <a:latin typeface="Lucida Sans Unicode" pitchFamily="34" charset="0"/>
        </a:defRPr>
      </a:lvl5pPr>
      <a:lvl6pPr marL="457200" algn="l" rtl="1" fontAlgn="base">
        <a:spcBef>
          <a:spcPct val="0"/>
        </a:spcBef>
        <a:spcAft>
          <a:spcPct val="0"/>
        </a:spcAft>
        <a:defRPr sz="4100" b="1">
          <a:solidFill>
            <a:schemeClr val="tx2"/>
          </a:solidFill>
          <a:latin typeface="Lucida Sans Unicode" pitchFamily="34" charset="0"/>
        </a:defRPr>
      </a:lvl6pPr>
      <a:lvl7pPr marL="914400" algn="l" rtl="1" fontAlgn="base">
        <a:spcBef>
          <a:spcPct val="0"/>
        </a:spcBef>
        <a:spcAft>
          <a:spcPct val="0"/>
        </a:spcAft>
        <a:defRPr sz="4100" b="1">
          <a:solidFill>
            <a:schemeClr val="tx2"/>
          </a:solidFill>
          <a:latin typeface="Lucida Sans Unicode" pitchFamily="34" charset="0"/>
        </a:defRPr>
      </a:lvl7pPr>
      <a:lvl8pPr marL="1371600" algn="l" rtl="1" fontAlgn="base">
        <a:spcBef>
          <a:spcPct val="0"/>
        </a:spcBef>
        <a:spcAft>
          <a:spcPct val="0"/>
        </a:spcAft>
        <a:defRPr sz="4100" b="1">
          <a:solidFill>
            <a:schemeClr val="tx2"/>
          </a:solidFill>
          <a:latin typeface="Lucida Sans Unicode" pitchFamily="34" charset="0"/>
        </a:defRPr>
      </a:lvl8pPr>
      <a:lvl9pPr marL="1828800" algn="l" rtl="1" fontAlgn="base">
        <a:spcBef>
          <a:spcPct val="0"/>
        </a:spcBef>
        <a:spcAft>
          <a:spcPct val="0"/>
        </a:spcAft>
        <a:defRPr sz="4100" b="1">
          <a:solidFill>
            <a:schemeClr val="tx2"/>
          </a:solidFill>
          <a:latin typeface="Lucida Sans Unicode" pitchFamily="34" charset="0"/>
        </a:defRPr>
      </a:lvl9pPr>
      <a:extLst/>
    </p:titleStyle>
    <p:bodyStyle>
      <a:lvl1pPr marL="365125" indent="-255588" algn="r" rtl="1"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r" rtl="1"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r" rtl="1"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r" rtl="1"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r" rtl="1"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ibrary@semums.ac.ir" TargetMode="External"/><Relationship Id="rId2" Type="http://schemas.openxmlformats.org/officeDocument/2006/relationships/hyperlink" Target="mailto:mmomeni386@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scopus.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404664"/>
            <a:ext cx="7772400" cy="4032448"/>
          </a:xfrm>
        </p:spPr>
        <p:txBody>
          <a:bodyPr>
            <a:normAutofit fontScale="90000"/>
          </a:bodyPr>
          <a:lstStyle/>
          <a:p>
            <a:pPr algn="ctr" eaLnBrk="1" fontAlgn="auto" hangingPunct="1">
              <a:spcAft>
                <a:spcPts val="0"/>
              </a:spcAft>
              <a:defRPr/>
            </a:pP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en-US" sz="4000" dirty="0" smtClean="0"/>
              <a:t/>
            </a:r>
            <a:br>
              <a:rPr lang="en-US" sz="4000" dirty="0" smtClean="0"/>
            </a:br>
            <a:r>
              <a:rPr lang="fa-IR" sz="4000" dirty="0" smtClean="0"/>
              <a:t>کارگاه علم سنجی</a:t>
            </a:r>
            <a:br>
              <a:rPr lang="fa-IR" sz="4000" dirty="0" smtClean="0"/>
            </a:br>
            <a:r>
              <a:rPr lang="fa-IR" sz="4000" dirty="0" smtClean="0"/>
              <a:t/>
            </a:r>
            <a:br>
              <a:rPr lang="fa-IR" sz="4000" dirty="0" smtClean="0"/>
            </a:br>
            <a:r>
              <a:rPr lang="en-US" sz="4000" dirty="0" smtClean="0"/>
              <a:t> Scopus, H- Index</a:t>
            </a:r>
            <a:r>
              <a:rPr lang="fa-IR" sz="4000" dirty="0" smtClean="0"/>
              <a:t/>
            </a:r>
            <a:br>
              <a:rPr lang="fa-IR" sz="4000" dirty="0" smtClean="0"/>
            </a:br>
            <a:r>
              <a:rPr lang="en-US" sz="4000" dirty="0" smtClean="0"/>
              <a:t>Google scholar</a:t>
            </a:r>
            <a:r>
              <a:rPr lang="fa-IR" sz="4000" dirty="0" smtClean="0"/>
              <a:t/>
            </a:r>
            <a:br>
              <a:rPr lang="fa-IR" sz="4000" dirty="0" smtClean="0"/>
            </a:br>
            <a:r>
              <a:rPr lang="fa-IR" sz="4000" dirty="0" smtClean="0"/>
              <a:t/>
            </a:r>
            <a:br>
              <a:rPr lang="fa-IR" sz="4000" dirty="0" smtClean="0"/>
            </a:br>
            <a:endParaRPr lang="en-US" sz="4000" dirty="0" smtClean="0"/>
          </a:p>
        </p:txBody>
      </p:sp>
      <p:sp>
        <p:nvSpPr>
          <p:cNvPr id="3075" name="Subtitle 2"/>
          <p:cNvSpPr>
            <a:spLocks noGrp="1"/>
          </p:cNvSpPr>
          <p:nvPr>
            <p:ph type="subTitle" idx="1"/>
          </p:nvPr>
        </p:nvSpPr>
        <p:spPr>
          <a:xfrm>
            <a:off x="1371600" y="4868863"/>
            <a:ext cx="6400800" cy="1800225"/>
          </a:xfrm>
          <a:solidFill>
            <a:schemeClr val="bg2">
              <a:lumMod val="60000"/>
              <a:lumOff val="40000"/>
            </a:schemeClr>
          </a:solidFill>
        </p:spPr>
        <p:txBody>
          <a:bodyPr>
            <a:normAutofit/>
          </a:bodyPr>
          <a:lstStyle/>
          <a:p>
            <a:pPr marR="0" algn="ctr" eaLnBrk="1" hangingPunct="1">
              <a:buFont typeface="Arial" pitchFamily="34" charset="0"/>
              <a:buNone/>
              <a:defRPr/>
            </a:pPr>
            <a:r>
              <a:rPr lang="fa-IR" sz="2400" dirty="0" smtClean="0"/>
              <a:t> ارائه دهنده: مرجان مومنی</a:t>
            </a:r>
          </a:p>
          <a:p>
            <a:pPr marR="0" algn="ctr" eaLnBrk="1" hangingPunct="1">
              <a:buFont typeface="Arial" pitchFamily="34" charset="0"/>
              <a:buNone/>
              <a:defRPr/>
            </a:pPr>
            <a:r>
              <a:rPr lang="fa-IR" sz="2400" dirty="0" smtClean="0"/>
              <a:t>دانشجوی دکترای علم اطلاعات و دانش شناسی</a:t>
            </a:r>
          </a:p>
          <a:p>
            <a:pPr marR="0" algn="ctr" eaLnBrk="1" hangingPunct="1">
              <a:buFont typeface="Arial" pitchFamily="34" charset="0"/>
              <a:buNone/>
              <a:defRPr/>
            </a:pPr>
            <a:r>
              <a:rPr lang="en-US" sz="2400" dirty="0" smtClean="0">
                <a:solidFill>
                  <a:srgbClr val="FF0000"/>
                </a:solidFill>
                <a:hlinkClick r:id="rId2"/>
              </a:rPr>
              <a:t>mmomeni386@gmail.com</a:t>
            </a:r>
            <a:endParaRPr lang="fa-IR" sz="2400" dirty="0" smtClean="0">
              <a:solidFill>
                <a:srgbClr val="FF0000"/>
              </a:solidFill>
            </a:endParaRPr>
          </a:p>
          <a:p>
            <a:pPr marR="0" algn="ctr" eaLnBrk="1" hangingPunct="1">
              <a:buFont typeface="Arial" pitchFamily="34" charset="0"/>
              <a:buNone/>
              <a:defRPr/>
            </a:pPr>
            <a:r>
              <a:rPr lang="en-US" sz="2400" dirty="0" smtClean="0">
                <a:hlinkClick r:id="rId3"/>
              </a:rPr>
              <a:t>library@semums.ac.ir</a:t>
            </a:r>
            <a:endParaRPr lang="en-US" sz="2400" dirty="0" smtClean="0"/>
          </a:p>
          <a:p>
            <a:pPr marR="0" algn="ctr" eaLnBrk="1" hangingPunct="1">
              <a:buFont typeface="Arial" pitchFamily="34" charset="0"/>
              <a:buNone/>
              <a:defRPr/>
            </a:pPr>
            <a:endParaRPr lang="en-US" sz="2400"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linds(horizont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04813"/>
            <a:ext cx="7772400" cy="720725"/>
          </a:xfrm>
        </p:spPr>
        <p:txBody>
          <a:bodyPr/>
          <a:lstStyle/>
          <a:p>
            <a:pPr eaLnBrk="1" fontAlgn="auto" hangingPunct="1">
              <a:spcAft>
                <a:spcPts val="0"/>
              </a:spcAft>
              <a:defRPr/>
            </a:pPr>
            <a:r>
              <a:rPr lang="fa-IR" sz="3200" dirty="0" smtClean="0"/>
              <a:t>کاربردهای پایگاه </a:t>
            </a:r>
            <a:r>
              <a:rPr lang="en-US" sz="3200" dirty="0" smtClean="0"/>
              <a:t>Scopus</a:t>
            </a:r>
          </a:p>
        </p:txBody>
      </p:sp>
      <p:sp>
        <p:nvSpPr>
          <p:cNvPr id="3" name="Subtitle 2"/>
          <p:cNvSpPr>
            <a:spLocks noGrp="1"/>
          </p:cNvSpPr>
          <p:nvPr>
            <p:ph type="subTitle" idx="1"/>
          </p:nvPr>
        </p:nvSpPr>
        <p:spPr>
          <a:xfrm>
            <a:off x="179388" y="1557338"/>
            <a:ext cx="8353425" cy="4967287"/>
          </a:xfrm>
        </p:spPr>
        <p:txBody>
          <a:bodyPr/>
          <a:lstStyle/>
          <a:p>
            <a:pPr marR="0" eaLnBrk="1" hangingPunct="1"/>
            <a:r>
              <a:rPr lang="fa-IR" sz="2500" smtClean="0"/>
              <a:t>دسترسی به چکیده مقالات، خلاصه گزارش کنفرانس ها، منابع و مراجع آن ها</a:t>
            </a:r>
          </a:p>
          <a:p>
            <a:pPr marR="0" eaLnBrk="1" hangingPunct="1"/>
            <a:r>
              <a:rPr lang="fa-IR" sz="2500" smtClean="0"/>
              <a:t>دسترسی به فهرست ارجاعات یک مقاله و یا یک نویسنده</a:t>
            </a:r>
          </a:p>
          <a:p>
            <a:pPr marR="0" eaLnBrk="1" hangingPunct="1"/>
            <a:r>
              <a:rPr lang="fa-IR" sz="2500" smtClean="0"/>
              <a:t>جدول تحلیلی میزان ارجاعات به مقالات</a:t>
            </a:r>
          </a:p>
          <a:p>
            <a:pPr marR="0" eaLnBrk="1" hangingPunct="1"/>
            <a:r>
              <a:rPr lang="fa-IR" sz="2500" smtClean="0"/>
              <a:t>دسترسی به فهرست نشریات در موضوعات مختلف</a:t>
            </a:r>
          </a:p>
          <a:p>
            <a:pPr marR="0" eaLnBrk="1" hangingPunct="1"/>
            <a:r>
              <a:rPr lang="fa-IR" sz="2500" smtClean="0"/>
              <a:t>محاسبه </a:t>
            </a:r>
            <a:r>
              <a:rPr lang="en-US" sz="2500" smtClean="0"/>
              <a:t>H-Index </a:t>
            </a:r>
            <a:r>
              <a:rPr lang="fa-IR" sz="2500" smtClean="0"/>
              <a:t> نويسندگان، سازمان ها و مجلات</a:t>
            </a:r>
          </a:p>
          <a:p>
            <a:pPr marR="0" eaLnBrk="1" hangingPunct="1"/>
            <a:r>
              <a:rPr lang="fa-IR" sz="2500" smtClean="0"/>
              <a:t>مقایسه مجلات با یکدیگر در یک رشته و یا رشته های مختلف</a:t>
            </a:r>
          </a:p>
          <a:p>
            <a:pPr marR="0" eaLnBrk="1" hangingPunct="1"/>
            <a:r>
              <a:rPr lang="fa-IR" sz="2500" smtClean="0"/>
              <a:t>و ....</a:t>
            </a:r>
            <a:endParaRPr lang="en-US" sz="2500" smtClean="0"/>
          </a:p>
          <a:p>
            <a:pPr marR="0" eaLnBrk="1" hangingPunct="1"/>
            <a:endParaRPr lang="en-US" sz="2500" smtClean="0"/>
          </a:p>
          <a:p>
            <a:pPr marR="0" eaLnBrk="1" hangingPunct="1"/>
            <a:endParaRPr lang="en-US" sz="2500" smtClean="0"/>
          </a:p>
          <a:p>
            <a:pPr marR="0" eaLnBrk="1" hangingPunct="1"/>
            <a:r>
              <a:rPr lang="fa-IR" sz="2500" smtClean="0"/>
              <a:t/>
            </a:r>
            <a:br>
              <a:rPr lang="fa-IR" sz="2500" smtClean="0"/>
            </a:br>
            <a:endParaRPr lang="en-US" sz="2500" smtClean="0"/>
          </a:p>
        </p:txBody>
      </p:sp>
      <p:sp>
        <p:nvSpPr>
          <p:cNvPr id="5" name="Oval 4"/>
          <p:cNvSpPr/>
          <p:nvPr/>
        </p:nvSpPr>
        <p:spPr>
          <a:xfrm>
            <a:off x="323850" y="2357438"/>
            <a:ext cx="2016125" cy="785812"/>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dirty="0"/>
              <a:t>محققین</a:t>
            </a:r>
            <a:endParaRPr lang="en-US" dirty="0"/>
          </a:p>
        </p:txBody>
      </p:sp>
      <p:sp>
        <p:nvSpPr>
          <p:cNvPr id="6" name="Oval 5"/>
          <p:cNvSpPr/>
          <p:nvPr/>
        </p:nvSpPr>
        <p:spPr>
          <a:xfrm>
            <a:off x="468313" y="3929063"/>
            <a:ext cx="1871662" cy="928687"/>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a-IR" dirty="0"/>
              <a:t>علم سنجی</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linds(horizontal)">
                                      <p:cBhvr>
                                        <p:cTn id="32" dur="500"/>
                                        <p:tgtEl>
                                          <p:spTgt spid="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blinds(horizontal)">
                                      <p:cBhvr>
                                        <p:cTn id="37" dur="500"/>
                                        <p:tgtEl>
                                          <p:spTgt spid="3">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blinds(horizontal)">
                                      <p:cBhvr>
                                        <p:cTn id="42" dur="500"/>
                                        <p:tgtEl>
                                          <p:spTgt spid="3">
                                            <p:txEl>
                                              <p:pRg st="6" end="6"/>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809625" y="2133600"/>
            <a:ext cx="7958138" cy="3881438"/>
          </a:xfrm>
        </p:spPr>
        <p:txBody>
          <a:bodyPr/>
          <a:lstStyle/>
          <a:p>
            <a:pPr algn="just" eaLnBrk="1" hangingPunct="1"/>
            <a:r>
              <a:rPr lang="fa-IR" sz="2800" smtClean="0">
                <a:cs typeface="Mitra" pitchFamily="2" charset="-78"/>
              </a:rPr>
              <a:t>شاخص جديدي از شاخص‌هاي علم‌سنجي است. اين شاخص در سال 2005 ميلادي توسط </a:t>
            </a:r>
            <a:r>
              <a:rPr lang="en-US" sz="2800" smtClean="0">
                <a:cs typeface="Mitra" pitchFamily="2" charset="-78"/>
              </a:rPr>
              <a:t> Jorge Hirsch </a:t>
            </a:r>
            <a:r>
              <a:rPr lang="fa-IR" sz="2800" smtClean="0">
                <a:cs typeface="Mitra" pitchFamily="2" charset="-78"/>
              </a:rPr>
              <a:t>در دانشگاه کاليفرنيا ابداع شد. اين شاخص در واقع با هدف ارزيابي کيفي اثر و ارزيابي کمي برون‌داد پژوهشي محققين ابداع شده است.</a:t>
            </a:r>
          </a:p>
        </p:txBody>
      </p:sp>
      <p:sp>
        <p:nvSpPr>
          <p:cNvPr id="4" name="Rectangle 2"/>
          <p:cNvSpPr txBox="1">
            <a:spLocks noChangeArrowheads="1"/>
          </p:cNvSpPr>
          <p:nvPr/>
        </p:nvSpPr>
        <p:spPr bwMode="auto">
          <a:xfrm>
            <a:off x="457200" y="609600"/>
            <a:ext cx="8229600" cy="1143000"/>
          </a:xfrm>
          <a:prstGeom prst="rect">
            <a:avLst/>
          </a:prstGeom>
          <a:noFill/>
          <a:ln w="9525">
            <a:noFill/>
            <a:miter lim="800000"/>
            <a:headEnd/>
            <a:tailEnd/>
          </a:ln>
        </p:spPr>
        <p:txBody>
          <a:bodyPr anchor="ctr"/>
          <a:lstStyle/>
          <a:p>
            <a:pPr algn="ctr">
              <a:lnSpc>
                <a:spcPct val="85000"/>
              </a:lnSpc>
              <a:defRPr/>
            </a:pPr>
            <a:r>
              <a:rPr lang="en-GB" sz="4400" kern="0" dirty="0">
                <a:solidFill>
                  <a:schemeClr val="tx2"/>
                </a:solidFill>
                <a:latin typeface="+mj-lt"/>
                <a:ea typeface="+mj-ea"/>
                <a:cs typeface="+mj-cs"/>
              </a:rPr>
              <a:t>The h-index</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685800" y="2133600"/>
            <a:ext cx="7958138" cy="3881438"/>
          </a:xfrm>
        </p:spPr>
        <p:txBody>
          <a:bodyPr/>
          <a:lstStyle/>
          <a:p>
            <a:pPr algn="just" eaLnBrk="1" hangingPunct="1"/>
            <a:r>
              <a:rPr lang="fa-IR" sz="2800" smtClean="0">
                <a:cs typeface="Mitra" pitchFamily="2" charset="-78"/>
              </a:rPr>
              <a:t>مفهوم </a:t>
            </a:r>
            <a:r>
              <a:rPr lang="en-US" sz="2800" smtClean="0">
                <a:cs typeface="Mitra" pitchFamily="2" charset="-78"/>
              </a:rPr>
              <a:t>H-Index </a:t>
            </a:r>
            <a:r>
              <a:rPr lang="fa-IR" sz="2800" smtClean="0">
                <a:cs typeface="Mitra" pitchFamily="2" charset="-78"/>
              </a:rPr>
              <a:t>عبارت است از تعداد مقالات نويسنده که تعداد ارجاعات برابر با </a:t>
            </a:r>
            <a:r>
              <a:rPr lang="en-US" sz="2800" smtClean="0">
                <a:cs typeface="Mitra" pitchFamily="2" charset="-78"/>
              </a:rPr>
              <a:t>h </a:t>
            </a:r>
            <a:r>
              <a:rPr lang="fa-IR" sz="2800" smtClean="0">
                <a:cs typeface="Mitra" pitchFamily="2" charset="-78"/>
              </a:rPr>
              <a:t> و يا کمتر از آن دارند. مثلا چنان‌چه </a:t>
            </a:r>
            <a:r>
              <a:rPr lang="en-US" sz="2800" smtClean="0">
                <a:cs typeface="Mitra" pitchFamily="2" charset="-78"/>
              </a:rPr>
              <a:t> H-Index </a:t>
            </a:r>
            <a:r>
              <a:rPr lang="fa-IR" sz="2800" smtClean="0">
                <a:cs typeface="Mitra" pitchFamily="2" charset="-78"/>
              </a:rPr>
              <a:t>محققي 5 باشد، مفهوم آن اين است که اين محقق 5 مقاله منتشر شده دارد که هرکدام حداقل 5 استناد يا </a:t>
            </a:r>
            <a:r>
              <a:rPr lang="en-US" sz="2800" smtClean="0">
                <a:cs typeface="Mitra" pitchFamily="2" charset="-78"/>
              </a:rPr>
              <a:t> Citation </a:t>
            </a:r>
            <a:r>
              <a:rPr lang="fa-IR" sz="2800" smtClean="0">
                <a:cs typeface="Mitra" pitchFamily="2" charset="-78"/>
              </a:rPr>
              <a:t>دارند. به عبارت ديگر مفهوم آن اين است که ساير مقالات اين محقق کمتر از 5 استناد دارند.</a:t>
            </a:r>
          </a:p>
          <a:p>
            <a:pPr eaLnBrk="1" hangingPunct="1"/>
            <a:r>
              <a:rPr lang="fa-IR" sz="2800" smtClean="0">
                <a:cs typeface="Mitra" pitchFamily="2" charset="-78"/>
              </a:rPr>
              <a:t> امروزه اين شاخص معادل </a:t>
            </a:r>
            <a:r>
              <a:rPr lang="en-US" sz="2800" smtClean="0">
                <a:cs typeface="Mitra" pitchFamily="2" charset="-78"/>
              </a:rPr>
              <a:t>Impact Factor </a:t>
            </a:r>
            <a:r>
              <a:rPr lang="fa-IR" sz="2800" smtClean="0">
                <a:cs typeface="Mitra" pitchFamily="2" charset="-78"/>
              </a:rPr>
              <a:t> براي محققين محسوب مي‌شود.</a:t>
            </a:r>
            <a:br>
              <a:rPr lang="fa-IR" sz="2800" smtClean="0">
                <a:cs typeface="Mitra" pitchFamily="2" charset="-78"/>
              </a:rPr>
            </a:br>
            <a:endParaRPr lang="fa-IR" sz="2800" smtClean="0">
              <a:cs typeface="Mitra" pitchFamily="2" charset="-78"/>
            </a:endParaRPr>
          </a:p>
        </p:txBody>
      </p:sp>
      <p:sp>
        <p:nvSpPr>
          <p:cNvPr id="4" name="Rectangle 2"/>
          <p:cNvSpPr txBox="1">
            <a:spLocks noChangeArrowheads="1"/>
          </p:cNvSpPr>
          <p:nvPr/>
        </p:nvSpPr>
        <p:spPr bwMode="auto">
          <a:xfrm>
            <a:off x="457200" y="609600"/>
            <a:ext cx="8229600" cy="1143000"/>
          </a:xfrm>
          <a:prstGeom prst="rect">
            <a:avLst/>
          </a:prstGeom>
          <a:noFill/>
          <a:ln w="9525">
            <a:noFill/>
            <a:miter lim="800000"/>
            <a:headEnd/>
            <a:tailEnd/>
          </a:ln>
        </p:spPr>
        <p:txBody>
          <a:bodyPr anchor="ctr"/>
          <a:lstStyle/>
          <a:p>
            <a:pPr algn="ctr">
              <a:lnSpc>
                <a:spcPct val="85000"/>
              </a:lnSpc>
              <a:defRPr/>
            </a:pPr>
            <a:r>
              <a:rPr lang="en-GB" sz="4400" kern="0" dirty="0">
                <a:solidFill>
                  <a:schemeClr val="tx2"/>
                </a:solidFill>
                <a:latin typeface="+mj-lt"/>
                <a:ea typeface="+mj-ea"/>
                <a:cs typeface="+mj-cs"/>
              </a:rPr>
              <a:t>The h-index</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2076450"/>
            <a:ext cx="5457825"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AutoShape 10"/>
          <p:cNvSpPr txBox="1">
            <a:spLocks noChangeArrowheads="1"/>
          </p:cNvSpPr>
          <p:nvPr/>
        </p:nvSpPr>
        <p:spPr>
          <a:xfrm>
            <a:off x="908050" y="571500"/>
            <a:ext cx="7378700" cy="1143000"/>
          </a:xfrm>
          <a:prstGeom prst="rect">
            <a:avLst/>
          </a:prstGeom>
        </p:spPr>
        <p:txBody>
          <a:bodyPr anchor="ctr"/>
          <a:lstStyle/>
          <a:p>
            <a:pPr algn="ctr">
              <a:lnSpc>
                <a:spcPct val="85000"/>
              </a:lnSpc>
              <a:defRPr/>
            </a:pPr>
            <a:r>
              <a:rPr lang="en-US" sz="3600" kern="0" dirty="0">
                <a:solidFill>
                  <a:schemeClr val="tx2"/>
                </a:solidFill>
                <a:latin typeface="+mj-lt"/>
                <a:ea typeface="+mj-ea"/>
                <a:cs typeface="+mj-cs"/>
              </a:rPr>
              <a:t>H-index Concept through its Graph</a:t>
            </a:r>
            <a:endParaRPr lang="el-GR" sz="3600" kern="0" dirty="0">
              <a:solidFill>
                <a:schemeClr val="tx2"/>
              </a:solidFill>
              <a:latin typeface="+mj-lt"/>
              <a:ea typeface="+mj-ea"/>
              <a:cs typeface="+mj-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57233"/>
            <a:ext cx="7772400" cy="642941"/>
          </a:xfrm>
        </p:spPr>
        <p:txBody>
          <a:bodyPr/>
          <a:lstStyle/>
          <a:p>
            <a:pPr eaLnBrk="1" fontAlgn="auto" hangingPunct="1">
              <a:spcAft>
                <a:spcPts val="0"/>
              </a:spcAft>
              <a:defRPr/>
            </a:pPr>
            <a:r>
              <a:rPr lang="fa-IR" sz="3600" dirty="0" smtClean="0"/>
              <a:t>کاربرد و اهمیت </a:t>
            </a:r>
            <a:r>
              <a:rPr lang="en-US" sz="3600" dirty="0" smtClean="0"/>
              <a:t>H-Index </a:t>
            </a:r>
            <a:r>
              <a:rPr lang="fa-IR" sz="3600" dirty="0" smtClean="0"/>
              <a:t>برای محققین</a:t>
            </a:r>
            <a:endParaRPr lang="fa-IR" sz="3600" dirty="0"/>
          </a:p>
        </p:txBody>
      </p:sp>
      <p:sp>
        <p:nvSpPr>
          <p:cNvPr id="3" name="Subtitle 2"/>
          <p:cNvSpPr>
            <a:spLocks noGrp="1"/>
          </p:cNvSpPr>
          <p:nvPr>
            <p:ph type="subTitle" idx="1"/>
          </p:nvPr>
        </p:nvSpPr>
        <p:spPr>
          <a:xfrm>
            <a:off x="685800" y="1643063"/>
            <a:ext cx="7772400" cy="4000500"/>
          </a:xfrm>
        </p:spPr>
        <p:txBody>
          <a:bodyPr/>
          <a:lstStyle/>
          <a:p>
            <a:pPr marR="0" algn="just" eaLnBrk="1" hangingPunct="1"/>
            <a:endParaRPr lang="en-US" smtClean="0"/>
          </a:p>
          <a:p>
            <a:pPr marR="0" algn="just" eaLnBrk="1" hangingPunct="1"/>
            <a:r>
              <a:rPr lang="fa-IR" smtClean="0"/>
              <a:t>اين شاخص به منظور ارتقاي ساير شاخص‌هاي اندازه‌گيري علم مانند تعداد كل مقالات و تعداد كل استنادات طراحي شده است تا محققان تأثيرگذار را از آنهايي كه صرفاً تعداد زيادي مقاله منتشر مي‌كنند، متمايز كند.</a:t>
            </a:r>
          </a:p>
          <a:p>
            <a:pPr marR="0" algn="just" eaLnBrk="1" hangingPunct="1"/>
            <a:endParaRPr lang="fa-IR" smtClean="0"/>
          </a:p>
        </p:txBody>
      </p:sp>
      <p:pic>
        <p:nvPicPr>
          <p:cNvPr id="2150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143375"/>
            <a:ext cx="7653338"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4"/>
          <p:cNvSpPr>
            <a:spLocks noGrp="1"/>
          </p:cNvSpPr>
          <p:nvPr>
            <p:ph type="title"/>
          </p:nvPr>
        </p:nvSpPr>
        <p:spPr/>
        <p:txBody>
          <a:bodyPr/>
          <a:lstStyle/>
          <a:p>
            <a:pPr algn="ctr" eaLnBrk="1" fontAlgn="auto" hangingPunct="1">
              <a:spcAft>
                <a:spcPts val="0"/>
              </a:spcAft>
              <a:defRPr/>
            </a:pPr>
            <a:r>
              <a:rPr lang="en-US" smtClean="0"/>
              <a:t>How to calculate the h-index?</a:t>
            </a:r>
          </a:p>
        </p:txBody>
      </p:sp>
      <p:sp>
        <p:nvSpPr>
          <p:cNvPr id="47107" name="Content Placeholder 5"/>
          <p:cNvSpPr>
            <a:spLocks noGrp="1"/>
          </p:cNvSpPr>
          <p:nvPr>
            <p:ph idx="1"/>
          </p:nvPr>
        </p:nvSpPr>
        <p:spPr>
          <a:xfrm>
            <a:off x="457200" y="2043113"/>
            <a:ext cx="8229600" cy="3886200"/>
          </a:xfrm>
        </p:spPr>
        <p:txBody>
          <a:bodyPr>
            <a:normAutofit fontScale="92500"/>
          </a:bodyPr>
          <a:lstStyle/>
          <a:p>
            <a:pPr marL="365760" indent="-256032" algn="l" eaLnBrk="1" fontAlgn="auto" hangingPunct="1">
              <a:spcAft>
                <a:spcPts val="0"/>
              </a:spcAft>
              <a:buFont typeface="Wingdings 3"/>
              <a:buNone/>
              <a:defRPr/>
            </a:pPr>
            <a:r>
              <a:rPr lang="en-US" sz="3600" dirty="0" smtClean="0"/>
              <a:t>You can calculate the h-index through the following citation databases:</a:t>
            </a:r>
          </a:p>
          <a:p>
            <a:pPr marL="365760" indent="-256032" algn="l" eaLnBrk="1" fontAlgn="auto" hangingPunct="1">
              <a:spcAft>
                <a:spcPts val="0"/>
              </a:spcAft>
              <a:buFont typeface="Wingdings 3"/>
              <a:buNone/>
              <a:defRPr/>
            </a:pPr>
            <a:endParaRPr lang="en-US" sz="3600" dirty="0" smtClean="0"/>
          </a:p>
          <a:p>
            <a:pPr marL="365760" indent="-256032" algn="l" eaLnBrk="1" fontAlgn="auto" hangingPunct="1">
              <a:spcAft>
                <a:spcPts val="0"/>
              </a:spcAft>
              <a:buFont typeface="Wingdings 3"/>
              <a:buNone/>
              <a:defRPr/>
            </a:pPr>
            <a:r>
              <a:rPr lang="en-US" sz="3600" dirty="0" smtClean="0"/>
              <a:t>Web of Science</a:t>
            </a:r>
          </a:p>
          <a:p>
            <a:pPr marL="365760" indent="-256032" algn="l" eaLnBrk="1" fontAlgn="auto" hangingPunct="1">
              <a:spcAft>
                <a:spcPts val="0"/>
              </a:spcAft>
              <a:buFont typeface="Wingdings 3"/>
              <a:buNone/>
              <a:defRPr/>
            </a:pPr>
            <a:r>
              <a:rPr lang="en-GB" sz="3600" dirty="0" smtClean="0"/>
              <a:t>Scopus</a:t>
            </a:r>
          </a:p>
          <a:p>
            <a:pPr marL="365760" indent="-256032" algn="l" eaLnBrk="1" fontAlgn="auto" hangingPunct="1">
              <a:spcAft>
                <a:spcPts val="0"/>
              </a:spcAft>
              <a:buFont typeface="Wingdings 3"/>
              <a:buNone/>
              <a:defRPr/>
            </a:pPr>
            <a:r>
              <a:rPr lang="en-GB" sz="3600" dirty="0" smtClean="0"/>
              <a:t>Google Scholar</a:t>
            </a:r>
          </a:p>
          <a:p>
            <a:pPr marL="621792" lvl="1" algn="l" eaLnBrk="1" fontAlgn="auto" hangingPunct="1">
              <a:spcBef>
                <a:spcPts val="324"/>
              </a:spcBef>
              <a:spcAft>
                <a:spcPts val="0"/>
              </a:spcAft>
              <a:buFont typeface="Verdana"/>
              <a:buNone/>
              <a:defRPr/>
            </a:pPr>
            <a:r>
              <a:rPr lang="en-GB" sz="3200" dirty="0" smtClean="0">
                <a:solidFill>
                  <a:srgbClr val="FF0000"/>
                </a:solidFill>
              </a:rPr>
              <a:t> (http://scholar.google.com)</a:t>
            </a:r>
            <a:endParaRPr lang="en-US" sz="3200" dirty="0" smtClean="0">
              <a:solidFill>
                <a:srgbClr val="FF0000"/>
              </a:solidFill>
            </a:endParaRPr>
          </a:p>
          <a:p>
            <a:pPr marL="365760" indent="-256032" algn="l" eaLnBrk="1" fontAlgn="auto" hangingPunct="1">
              <a:spcAft>
                <a:spcPts val="0"/>
              </a:spcAft>
              <a:buFont typeface="Wingdings 3"/>
              <a:buNone/>
              <a:defRPr/>
            </a:pPr>
            <a:endParaRPr lang="en-US" sz="3600" dirty="0" smtClean="0"/>
          </a:p>
          <a:p>
            <a:pPr marL="365760" indent="-256032" algn="l" eaLnBrk="1" fontAlgn="auto" hangingPunct="1">
              <a:spcAft>
                <a:spcPts val="0"/>
              </a:spcAft>
              <a:buFont typeface="Wingdings 3"/>
              <a:buNone/>
              <a:defRPr/>
            </a:pPr>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Content Placeholder 3" descr="168.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00250" y="2571750"/>
            <a:ext cx="4714875" cy="2714625"/>
          </a:xfrm>
        </p:spPr>
      </p:pic>
      <p:sp>
        <p:nvSpPr>
          <p:cNvPr id="3" name="Title 2"/>
          <p:cNvSpPr>
            <a:spLocks noGrp="1"/>
          </p:cNvSpPr>
          <p:nvPr>
            <p:ph type="title"/>
          </p:nvPr>
        </p:nvSpPr>
        <p:spPr/>
        <p:txBody>
          <a:bodyPr/>
          <a:lstStyle/>
          <a:p>
            <a:pPr eaLnBrk="1" fontAlgn="auto" hangingPunct="1">
              <a:spcAft>
                <a:spcPts val="0"/>
              </a:spcAft>
              <a:defRPr/>
            </a:pPr>
            <a:endParaRPr lang="fa-I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marL="365760" indent="-256032" eaLnBrk="1" fontAlgn="auto" hangingPunct="1">
              <a:spcAft>
                <a:spcPts val="0"/>
              </a:spcAft>
              <a:buFont typeface="Wingdings 3"/>
              <a:buNone/>
              <a:defRPr/>
            </a:pPr>
            <a:endParaRPr lang="en-US" dirty="0" smtClean="0"/>
          </a:p>
          <a:p>
            <a:pPr marL="365760" indent="-256032" algn="just" eaLnBrk="1" fontAlgn="auto" hangingPunct="1">
              <a:spcAft>
                <a:spcPts val="0"/>
              </a:spcAft>
              <a:buFont typeface="Wingdings 3"/>
              <a:buNone/>
              <a:defRPr/>
            </a:pPr>
            <a:r>
              <a:rPr lang="fa-IR" dirty="0" smtClean="0"/>
              <a:t>- ابزاری رایگان ازشرکت گوگل </a:t>
            </a:r>
          </a:p>
          <a:p>
            <a:pPr marL="365760" indent="-256032" algn="just" eaLnBrk="1" fontAlgn="auto" hangingPunct="1">
              <a:spcAft>
                <a:spcPts val="0"/>
              </a:spcAft>
              <a:buFont typeface="Wingdings 3"/>
              <a:buNone/>
              <a:defRPr/>
            </a:pPr>
            <a:r>
              <a:rPr lang="fa-IR" dirty="0" smtClean="0"/>
              <a:t>- با ثبت یک حساب کاربری در گوگل می توانید شاخص </a:t>
            </a:r>
            <a:r>
              <a:rPr lang="en-US" dirty="0" smtClean="0"/>
              <a:t>H</a:t>
            </a:r>
            <a:r>
              <a:rPr lang="fa-IR" dirty="0" smtClean="0"/>
              <a:t> خود را محاسبه کنید.</a:t>
            </a:r>
            <a:endParaRPr lang="en-US" dirty="0" smtClean="0"/>
          </a:p>
          <a:p>
            <a:pPr marL="365760" indent="-256032" algn="just" eaLnBrk="1" fontAlgn="auto" hangingPunct="1">
              <a:spcAft>
                <a:spcPts val="0"/>
              </a:spcAft>
              <a:buFont typeface="Wingdings 3"/>
              <a:buNone/>
              <a:defRPr/>
            </a:pPr>
            <a:r>
              <a:rPr lang="fa-IR" dirty="0" smtClean="0"/>
              <a:t>- مقالاتی که به صورت رایگان در اینترنت وجود دارند و در مجلات معتبر منتشر نشده اند را هم در نظر می گیرد.</a:t>
            </a:r>
          </a:p>
          <a:p>
            <a:pPr marL="365760" indent="-256032" eaLnBrk="1" fontAlgn="auto" hangingPunct="1">
              <a:spcAft>
                <a:spcPts val="0"/>
              </a:spcAft>
              <a:buFont typeface="Wingdings 3"/>
              <a:buNone/>
              <a:defRPr/>
            </a:pPr>
            <a:r>
              <a:rPr lang="fa-IR" dirty="0" smtClean="0"/>
              <a:t> - به اندازه ابزار های دیگر دقیق نیست اما از آنجا که ابزاری رایگان بوده و ابزارک های زیادی برای استفاده از آن وجود دارد، مناسب است.</a:t>
            </a:r>
          </a:p>
          <a:p>
            <a:pPr marL="365760" indent="-256032" eaLnBrk="1" fontAlgn="auto" hangingPunct="1">
              <a:spcAft>
                <a:spcPts val="0"/>
              </a:spcAft>
              <a:buFont typeface="Wingdings 3"/>
              <a:buNone/>
              <a:defRPr/>
            </a:pPr>
            <a:r>
              <a:rPr lang="fa-IR" dirty="0" smtClean="0"/>
              <a:t> </a:t>
            </a:r>
            <a:r>
              <a:rPr lang="en-US" dirty="0" smtClean="0"/>
              <a:t>Publish or Perish-  </a:t>
            </a:r>
            <a:r>
              <a:rPr lang="fa-IR" dirty="0" smtClean="0"/>
              <a:t> و </a:t>
            </a:r>
            <a:r>
              <a:rPr lang="en-US" dirty="0" smtClean="0"/>
              <a:t>Scholar H-Index Calculator </a:t>
            </a:r>
            <a:r>
              <a:rPr lang="fa-IR" dirty="0" smtClean="0"/>
              <a:t>دو ابزارک خوب می باشند که برای محاسبه این شاخص از اطلاعات گوگل اسکولار استفاده می کنند.</a:t>
            </a:r>
          </a:p>
          <a:p>
            <a:pPr marL="365760" indent="-256032" eaLnBrk="1" fontAlgn="auto" hangingPunct="1">
              <a:spcAft>
                <a:spcPts val="0"/>
              </a:spcAft>
              <a:buFont typeface="Wingdings 3"/>
              <a:buNone/>
              <a:defRPr/>
            </a:pPr>
            <a:endParaRPr lang="fa-IR" dirty="0"/>
          </a:p>
        </p:txBody>
      </p:sp>
      <p:sp>
        <p:nvSpPr>
          <p:cNvPr id="3" name="Title 2"/>
          <p:cNvSpPr>
            <a:spLocks noGrp="1"/>
          </p:cNvSpPr>
          <p:nvPr>
            <p:ph type="title"/>
          </p:nvPr>
        </p:nvSpPr>
        <p:spPr/>
        <p:txBody>
          <a:bodyPr>
            <a:normAutofit fontScale="90000"/>
          </a:bodyPr>
          <a:lstStyle/>
          <a:p>
            <a:pPr eaLnBrk="1" fontAlgn="auto" hangingPunct="1">
              <a:spcAft>
                <a:spcPts val="0"/>
              </a:spcAft>
              <a:defRPr/>
            </a:pPr>
            <a:r>
              <a:rPr lang="en-US" dirty="0" smtClean="0"/>
              <a:t>Google Scholar</a:t>
            </a:r>
            <a:br>
              <a:rPr lang="en-US" dirty="0" smtClean="0"/>
            </a:br>
            <a:endParaRPr lang="fa-IR"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Content Placeholder 3" descr="167.pn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2071688" y="2500313"/>
            <a:ext cx="4783137" cy="2606675"/>
          </a:xfrm>
        </p:spPr>
      </p:pic>
      <p:sp>
        <p:nvSpPr>
          <p:cNvPr id="3" name="Title 2"/>
          <p:cNvSpPr>
            <a:spLocks noGrp="1"/>
          </p:cNvSpPr>
          <p:nvPr>
            <p:ph type="title"/>
          </p:nvPr>
        </p:nvSpPr>
        <p:spPr/>
        <p:txBody>
          <a:bodyPr/>
          <a:lstStyle/>
          <a:p>
            <a:pPr eaLnBrk="1" fontAlgn="auto" hangingPunct="1">
              <a:spcAft>
                <a:spcPts val="0"/>
              </a:spcAft>
              <a:defRPr/>
            </a:pPr>
            <a:endParaRPr lang="fa-I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00043"/>
            <a:ext cx="7772400" cy="785817"/>
          </a:xfrm>
        </p:spPr>
        <p:txBody>
          <a:bodyPr/>
          <a:lstStyle/>
          <a:p>
            <a:pPr eaLnBrk="1" fontAlgn="auto" hangingPunct="1">
              <a:spcAft>
                <a:spcPts val="0"/>
              </a:spcAft>
              <a:defRPr/>
            </a:pPr>
            <a:r>
              <a:rPr lang="fa-IR" sz="3200" dirty="0" smtClean="0"/>
              <a:t>تفاوت در شاخص های محاسبه شده پایگاه های مختلف</a:t>
            </a:r>
            <a:endParaRPr lang="fa-IR" sz="3200" dirty="0"/>
          </a:p>
        </p:txBody>
      </p:sp>
      <p:sp>
        <p:nvSpPr>
          <p:cNvPr id="3" name="Subtitle 2"/>
          <p:cNvSpPr>
            <a:spLocks noGrp="1"/>
          </p:cNvSpPr>
          <p:nvPr>
            <p:ph type="subTitle" idx="1"/>
          </p:nvPr>
        </p:nvSpPr>
        <p:spPr>
          <a:xfrm>
            <a:off x="685800" y="1500188"/>
            <a:ext cx="7772400" cy="3786187"/>
          </a:xfrm>
        </p:spPr>
        <p:txBody>
          <a:bodyPr/>
          <a:lstStyle/>
          <a:p>
            <a:pPr marR="0" eaLnBrk="1" hangingPunct="1">
              <a:lnSpc>
                <a:spcPct val="90000"/>
              </a:lnSpc>
            </a:pPr>
            <a:r>
              <a:rPr lang="en-US" smtClean="0"/>
              <a:t/>
            </a:r>
            <a:br>
              <a:rPr lang="en-US" smtClean="0"/>
            </a:br>
            <a:r>
              <a:rPr lang="en-US" smtClean="0"/>
              <a:t/>
            </a:r>
            <a:br>
              <a:rPr lang="en-US" smtClean="0"/>
            </a:br>
            <a:r>
              <a:rPr lang="fa-IR" b="1" smtClean="0"/>
              <a:t>تفاوت در بازه زمانی انتشار مقالات برای محاسبه شاخص:</a:t>
            </a:r>
            <a:r>
              <a:rPr lang="fa-IR" smtClean="0"/>
              <a:t> </a:t>
            </a:r>
          </a:p>
          <a:p>
            <a:pPr marR="0" algn="just" eaLnBrk="1" hangingPunct="1">
              <a:lnSpc>
                <a:spcPct val="90000"/>
              </a:lnSpc>
            </a:pPr>
            <a:r>
              <a:rPr lang="fa-IR" smtClean="0"/>
              <a:t>از آن جایی که پایگاه اسکوپوس برای محاسبه شاخص </a:t>
            </a:r>
            <a:r>
              <a:rPr lang="en-US" smtClean="0"/>
              <a:t>H، </a:t>
            </a:r>
            <a:r>
              <a:rPr lang="fa-IR" smtClean="0"/>
              <a:t>مقالات فهرست شده از سال های </a:t>
            </a:r>
            <a:r>
              <a:rPr lang="fa-IR" smtClean="0">
                <a:solidFill>
                  <a:srgbClr val="FF0000"/>
                </a:solidFill>
              </a:rPr>
              <a:t>1996</a:t>
            </a:r>
            <a:r>
              <a:rPr lang="fa-IR" smtClean="0"/>
              <a:t> به بعد این پایگاه را مد نظر قرار می دهد، عملا مقالات که قبل از این سال منتشر شده اند، نادیده گرفته می شوند. حال آنکه ممکن است همان مقالات به دفعات مورد استناد قرار گرفته باشند. بنابراین اثر این تفاوت بیشتر در پایگاه اسکوپوس خود را نشان می دهد.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a:xfrm>
            <a:off x="457200" y="2000250"/>
            <a:ext cx="8229600" cy="4006850"/>
          </a:xfrm>
        </p:spPr>
        <p:txBody>
          <a:bodyPr/>
          <a:lstStyle/>
          <a:p>
            <a:pPr algn="l" eaLnBrk="1" hangingPunct="1">
              <a:buFont typeface="Wingdings 3" pitchFamily="18" charset="2"/>
              <a:buNone/>
            </a:pPr>
            <a:r>
              <a:rPr lang="en-US" sz="3600" smtClean="0"/>
              <a:t>Web of Science</a:t>
            </a:r>
          </a:p>
          <a:p>
            <a:pPr algn="l" eaLnBrk="1" hangingPunct="1">
              <a:buFont typeface="Wingdings 3" pitchFamily="18" charset="2"/>
              <a:buNone/>
            </a:pPr>
            <a:r>
              <a:rPr lang="en-GB" sz="3600" smtClean="0"/>
              <a:t>Scopus</a:t>
            </a:r>
          </a:p>
          <a:p>
            <a:pPr algn="l" eaLnBrk="1" hangingPunct="1">
              <a:buFont typeface="Wingdings 3" pitchFamily="18" charset="2"/>
              <a:buNone/>
            </a:pPr>
            <a:r>
              <a:rPr lang="en-GB" sz="3600" smtClean="0"/>
              <a:t>Google Scholar</a:t>
            </a:r>
          </a:p>
          <a:p>
            <a:pPr lvl="1" algn="l" eaLnBrk="1" hangingPunct="1">
              <a:buFont typeface="Verdana" pitchFamily="34" charset="0"/>
              <a:buNone/>
            </a:pPr>
            <a:r>
              <a:rPr lang="en-GB" sz="3200" smtClean="0">
                <a:solidFill>
                  <a:srgbClr val="FF0000"/>
                </a:solidFill>
              </a:rPr>
              <a:t> (http://scholar.google.com)</a:t>
            </a:r>
            <a:endParaRPr lang="en-US" sz="3200" smtClean="0">
              <a:solidFill>
                <a:srgbClr val="FF0000"/>
              </a:solidFill>
            </a:endParaRPr>
          </a:p>
          <a:p>
            <a:pPr algn="l" eaLnBrk="1" hangingPunct="1">
              <a:buFont typeface="Wingdings 3" pitchFamily="18" charset="2"/>
              <a:buNone/>
            </a:pPr>
            <a:endParaRPr lang="en-US" sz="3600" smtClean="0"/>
          </a:p>
        </p:txBody>
      </p:sp>
      <p:sp>
        <p:nvSpPr>
          <p:cNvPr id="23554" name="Rectangle 2"/>
          <p:cNvSpPr>
            <a:spLocks noGrp="1" noChangeArrowheads="1"/>
          </p:cNvSpPr>
          <p:nvPr>
            <p:ph type="title"/>
          </p:nvPr>
        </p:nvSpPr>
        <p:spPr/>
        <p:txBody>
          <a:bodyPr/>
          <a:lstStyle/>
          <a:p>
            <a:pPr eaLnBrk="1" fontAlgn="auto" hangingPunct="1">
              <a:spcAft>
                <a:spcPts val="0"/>
              </a:spcAft>
              <a:defRPr/>
            </a:pPr>
            <a:r>
              <a:rPr lang="en-US" dirty="0" smtClean="0"/>
              <a:t>Citation Databases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linds(horizontal)">
                                      <p:cBhvr>
                                        <p:cTn id="7" dur="500"/>
                                        <p:tgtEl>
                                          <p:spTgt spid="23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animEffect transition="in" filter="blinds(horizontal)">
                                      <p:cBhvr>
                                        <p:cTn id="12" dur="500"/>
                                        <p:tgtEl>
                                          <p:spTgt spid="2355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5">
                                            <p:txEl>
                                              <p:pRg st="1" end="1"/>
                                            </p:txEl>
                                          </p:spTgt>
                                        </p:tgtEl>
                                        <p:attrNameLst>
                                          <p:attrName>style.visibility</p:attrName>
                                        </p:attrNameLst>
                                      </p:cBhvr>
                                      <p:to>
                                        <p:strVal val="visible"/>
                                      </p:to>
                                    </p:set>
                                    <p:animEffect transition="in" filter="blinds(horizontal)">
                                      <p:cBhvr>
                                        <p:cTn id="17" dur="500"/>
                                        <p:tgtEl>
                                          <p:spTgt spid="2355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55">
                                            <p:txEl>
                                              <p:pRg st="2" end="2"/>
                                            </p:txEl>
                                          </p:spTgt>
                                        </p:tgtEl>
                                        <p:attrNameLst>
                                          <p:attrName>style.visibility</p:attrName>
                                        </p:attrNameLst>
                                      </p:cBhvr>
                                      <p:to>
                                        <p:strVal val="visible"/>
                                      </p:to>
                                    </p:set>
                                    <p:animEffect transition="in" filter="blinds(horizontal)">
                                      <p:cBhvr>
                                        <p:cTn id="22" dur="500"/>
                                        <p:tgtEl>
                                          <p:spTgt spid="23555">
                                            <p:txEl>
                                              <p:pRg st="2" end="2"/>
                                            </p:txEl>
                                          </p:spTgt>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23555">
                                            <p:txEl>
                                              <p:pRg st="3" end="3"/>
                                            </p:txEl>
                                          </p:spTgt>
                                        </p:tgtEl>
                                        <p:attrNameLst>
                                          <p:attrName>style.visibility</p:attrName>
                                        </p:attrNameLst>
                                      </p:cBhvr>
                                      <p:to>
                                        <p:strVal val="visible"/>
                                      </p:to>
                                    </p:set>
                                    <p:animEffect transition="in" filter="blinds(horizontal)">
                                      <p:cBhvr>
                                        <p:cTn id="25"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85795"/>
            <a:ext cx="7772400" cy="928693"/>
          </a:xfrm>
        </p:spPr>
        <p:txBody>
          <a:bodyPr/>
          <a:lstStyle/>
          <a:p>
            <a:pPr eaLnBrk="1" fontAlgn="auto" hangingPunct="1">
              <a:spcAft>
                <a:spcPts val="0"/>
              </a:spcAft>
              <a:defRPr/>
            </a:pPr>
            <a:r>
              <a:rPr lang="fa-IR" sz="3600" dirty="0" smtClean="0"/>
              <a:t>تفاوت در پوشش مقالات: </a:t>
            </a:r>
            <a:endParaRPr lang="fa-IR" sz="3600" dirty="0"/>
          </a:p>
        </p:txBody>
      </p:sp>
      <p:sp>
        <p:nvSpPr>
          <p:cNvPr id="27651" name="Subtitle 2"/>
          <p:cNvSpPr>
            <a:spLocks noGrp="1"/>
          </p:cNvSpPr>
          <p:nvPr>
            <p:ph type="subTitle" idx="1"/>
          </p:nvPr>
        </p:nvSpPr>
        <p:spPr>
          <a:xfrm>
            <a:off x="685800" y="2071688"/>
            <a:ext cx="7772400" cy="2740025"/>
          </a:xfrm>
        </p:spPr>
        <p:txBody>
          <a:bodyPr/>
          <a:lstStyle/>
          <a:p>
            <a:pPr marR="0" eaLnBrk="1" hangingPunct="1">
              <a:lnSpc>
                <a:spcPct val="90000"/>
              </a:lnSpc>
            </a:pPr>
            <a:endParaRPr lang="en-US" smtClean="0"/>
          </a:p>
          <a:p>
            <a:pPr marR="0" algn="just" eaLnBrk="1" hangingPunct="1">
              <a:lnSpc>
                <a:spcPct val="90000"/>
              </a:lnSpc>
            </a:pPr>
            <a:r>
              <a:rPr lang="fa-IR" smtClean="0"/>
              <a:t>گاهی ممکن است یک مقاله به دلایل مختلفی در یک پایگاه ثبت نشده باشد. البته اثر </a:t>
            </a:r>
            <a:r>
              <a:rPr lang="fa-IR" u="sng" smtClean="0"/>
              <a:t>این تفاوت معمولا زیاد نیست</a:t>
            </a:r>
            <a:r>
              <a:rPr lang="fa-IR" smtClean="0"/>
              <a:t>. به علامه شما می توانید با امکاناتی که در </a:t>
            </a:r>
            <a:r>
              <a:rPr lang="en-US" smtClean="0"/>
              <a:t>Scopus </a:t>
            </a:r>
            <a:r>
              <a:rPr lang="fa-IR" smtClean="0"/>
              <a:t>و </a:t>
            </a:r>
            <a:r>
              <a:rPr lang="en-US" smtClean="0"/>
              <a:t>WOK </a:t>
            </a:r>
            <a:r>
              <a:rPr lang="fa-IR" smtClean="0"/>
              <a:t>وجود دارد، تقاضای تغییرات در مقاله های خود را بدهید. بدین ترتیب این پایگاه ها پس از بررسی، مقالات و یا تعداد استناد های مد نظر شما را کم و یا زیاد خواهند کرد.</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85795"/>
            <a:ext cx="7772400" cy="928693"/>
          </a:xfrm>
        </p:spPr>
        <p:txBody>
          <a:bodyPr/>
          <a:lstStyle/>
          <a:p>
            <a:pPr eaLnBrk="1" fontAlgn="auto" hangingPunct="1">
              <a:spcAft>
                <a:spcPts val="0"/>
              </a:spcAft>
              <a:defRPr/>
            </a:pPr>
            <a:r>
              <a:rPr lang="fa-IR" sz="3600" dirty="0" smtClean="0"/>
              <a:t>تفاوت در تعداد مقالات و مشابهت های اسمی:</a:t>
            </a:r>
            <a:endParaRPr lang="fa-IR" sz="3600" dirty="0"/>
          </a:p>
        </p:txBody>
      </p:sp>
      <p:sp>
        <p:nvSpPr>
          <p:cNvPr id="3" name="Subtitle 2"/>
          <p:cNvSpPr>
            <a:spLocks noGrp="1"/>
          </p:cNvSpPr>
          <p:nvPr>
            <p:ph type="subTitle" idx="1"/>
          </p:nvPr>
        </p:nvSpPr>
        <p:spPr>
          <a:xfrm>
            <a:off x="685800" y="1857375"/>
            <a:ext cx="7772400" cy="3500438"/>
          </a:xfrm>
        </p:spPr>
        <p:txBody>
          <a:bodyPr/>
          <a:lstStyle/>
          <a:p>
            <a:pPr marR="0" eaLnBrk="1" hangingPunct="1">
              <a:lnSpc>
                <a:spcPct val="80000"/>
              </a:lnSpc>
            </a:pPr>
            <a:endParaRPr lang="en-US" sz="2300" smtClean="0"/>
          </a:p>
          <a:p>
            <a:pPr marR="0" algn="just" eaLnBrk="1" hangingPunct="1">
              <a:lnSpc>
                <a:spcPct val="80000"/>
              </a:lnSpc>
              <a:buFont typeface="Arial" pitchFamily="34" charset="0"/>
              <a:buChar char="•"/>
            </a:pPr>
            <a:r>
              <a:rPr lang="fa-IR" sz="2300" smtClean="0"/>
              <a:t> در پایگاه های </a:t>
            </a:r>
            <a:r>
              <a:rPr lang="en-US" sz="2300" smtClean="0"/>
              <a:t>Scopus </a:t>
            </a:r>
            <a:r>
              <a:rPr lang="fa-IR" sz="2300" smtClean="0"/>
              <a:t>و </a:t>
            </a:r>
            <a:r>
              <a:rPr lang="en-US" sz="2300" smtClean="0"/>
              <a:t>WOK </a:t>
            </a:r>
            <a:r>
              <a:rPr lang="fa-IR" sz="2300" smtClean="0"/>
              <a:t>هر نویسنده برای خود یک صفحه دارد و کلیه اطلاعات مربوط به وی در آن ثبت می شود به طوری که احتمال جابجایی تحقیقات پژوهشگران به صفر تمایل می کند.</a:t>
            </a:r>
          </a:p>
          <a:p>
            <a:pPr marR="0" algn="just" eaLnBrk="1" hangingPunct="1">
              <a:lnSpc>
                <a:spcPct val="80000"/>
              </a:lnSpc>
              <a:buFont typeface="Arial" pitchFamily="34" charset="0"/>
              <a:buChar char="•"/>
            </a:pPr>
            <a:r>
              <a:rPr lang="fa-IR" sz="2300" smtClean="0"/>
              <a:t> هر مقاله منتشر شده تنها یک بار در این پایگاه ها ثبت می شوند.</a:t>
            </a:r>
          </a:p>
          <a:p>
            <a:pPr marR="0" algn="just" eaLnBrk="1" hangingPunct="1">
              <a:lnSpc>
                <a:spcPct val="80000"/>
              </a:lnSpc>
              <a:buFont typeface="Arial" pitchFamily="34" charset="0"/>
              <a:buChar char="•"/>
            </a:pPr>
            <a:r>
              <a:rPr lang="fa-IR" sz="2300" smtClean="0"/>
              <a:t> در گوگل اسکولار اینگونه نیست. در صورت وجود مشابهت اسمی، امکان تداخل وجود دارد که این باعث ایجاد تفاوت در نتایج می شود.</a:t>
            </a:r>
          </a:p>
          <a:p>
            <a:pPr marR="0" algn="just" eaLnBrk="1" hangingPunct="1">
              <a:lnSpc>
                <a:spcPct val="80000"/>
              </a:lnSpc>
              <a:buFont typeface="Arial" pitchFamily="34" charset="0"/>
              <a:buChar char="•"/>
            </a:pPr>
            <a:r>
              <a:rPr lang="fa-IR" sz="2300" smtClean="0"/>
              <a:t> ممکن است یک مقاله دو یا چند بار در اسکولار فهرست شده باشد. این امر در شرایط خاص می تواند باعث افزایش و یا کاهش کاذب شاخص </a:t>
            </a:r>
            <a:r>
              <a:rPr lang="en-US" sz="2300" smtClean="0"/>
              <a:t>H </a:t>
            </a:r>
            <a:r>
              <a:rPr lang="fa-IR" sz="2300" smtClean="0"/>
              <a:t>شود.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4"/>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533400" y="2286000"/>
            <a:ext cx="5499100" cy="2925763"/>
          </a:xfrm>
          <a:noFill/>
        </p:spPr>
      </p:pic>
      <p:sp>
        <p:nvSpPr>
          <p:cNvPr id="33795" name="Rectangle 2"/>
          <p:cNvSpPr>
            <a:spLocks noGrp="1" noChangeArrowheads="1"/>
          </p:cNvSpPr>
          <p:nvPr>
            <p:ph type="title"/>
          </p:nvPr>
        </p:nvSpPr>
        <p:spPr/>
        <p:txBody>
          <a:bodyPr>
            <a:normAutofit fontScale="90000"/>
          </a:bodyPr>
          <a:lstStyle/>
          <a:p>
            <a:pPr eaLnBrk="1" fontAlgn="auto" hangingPunct="1">
              <a:spcAft>
                <a:spcPts val="0"/>
              </a:spcAft>
              <a:defRPr/>
            </a:pPr>
            <a:r>
              <a:rPr lang="en-AU" sz="4000" smtClean="0"/>
              <a:t>WoS and Scopus: Subject Coverage (% of total records)</a:t>
            </a:r>
          </a:p>
        </p:txBody>
      </p:sp>
      <p:sp>
        <p:nvSpPr>
          <p:cNvPr id="29700" name="Text Box 6"/>
          <p:cNvSpPr txBox="1">
            <a:spLocks noChangeArrowheads="1"/>
          </p:cNvSpPr>
          <p:nvPr/>
        </p:nvSpPr>
        <p:spPr bwMode="auto">
          <a:xfrm>
            <a:off x="1041400" y="2133600"/>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AU" sz="2000" b="1"/>
              <a:t>             WoS				      SCOPUS</a:t>
            </a:r>
          </a:p>
        </p:txBody>
      </p:sp>
      <p:sp>
        <p:nvSpPr>
          <p:cNvPr id="29701" name="Text Box 7"/>
          <p:cNvSpPr txBox="1">
            <a:spLocks noChangeArrowheads="1"/>
          </p:cNvSpPr>
          <p:nvPr/>
        </p:nvSpPr>
        <p:spPr bwMode="auto">
          <a:xfrm>
            <a:off x="1108075" y="5805488"/>
            <a:ext cx="72739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AU" sz="2000"/>
              <a:t>                                  Google Scholar ?</a:t>
            </a:r>
          </a:p>
        </p:txBody>
      </p:sp>
      <p:pic>
        <p:nvPicPr>
          <p:cNvPr id="2970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2622550"/>
            <a:ext cx="4724400"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3238" y="530225"/>
            <a:ext cx="8183562" cy="5562600"/>
          </a:xfrm>
        </p:spPr>
        <p:txBody>
          <a:bodyPr/>
          <a:lstStyle/>
          <a:p>
            <a:pPr eaLnBrk="1" hangingPunct="1"/>
            <a:endParaRPr lang="fa-IR" sz="3600" smtClean="0"/>
          </a:p>
          <a:p>
            <a:pPr algn="ctr" eaLnBrk="1" hangingPunct="1">
              <a:buFont typeface="Wingdings 2" pitchFamily="18" charset="2"/>
              <a:buNone/>
            </a:pPr>
            <a:r>
              <a:rPr lang="fa-IR" sz="3600" smtClean="0"/>
              <a:t>نحوه ورود به پایگاه </a:t>
            </a:r>
            <a:r>
              <a:rPr lang="en-US" sz="3600" smtClean="0"/>
              <a:t>scopus </a:t>
            </a:r>
            <a:r>
              <a:rPr lang="fa-IR" sz="3600" smtClean="0"/>
              <a:t>:</a:t>
            </a:r>
          </a:p>
          <a:p>
            <a:pPr eaLnBrk="1" hangingPunct="1"/>
            <a:endParaRPr lang="fa-IR" sz="3600" smtClean="0"/>
          </a:p>
          <a:p>
            <a:pPr eaLnBrk="1" hangingPunct="1"/>
            <a:r>
              <a:rPr lang="fa-IR" sz="3600" smtClean="0"/>
              <a:t>1- از داخل </a:t>
            </a:r>
            <a:r>
              <a:rPr lang="en-US" sz="3600" smtClean="0"/>
              <a:t>IP </a:t>
            </a:r>
            <a:r>
              <a:rPr lang="fa-IR" sz="3600" smtClean="0"/>
              <a:t> دانشگاه از طریق لینک مستقیم </a:t>
            </a:r>
            <a:r>
              <a:rPr lang="en-US" sz="3600" smtClean="0">
                <a:hlinkClick r:id="rId2"/>
              </a:rPr>
              <a:t>www.scopus.com</a:t>
            </a:r>
            <a:endParaRPr lang="fa-IR" sz="3600" smtClean="0"/>
          </a:p>
          <a:p>
            <a:pPr eaLnBrk="1" hangingPunct="1"/>
            <a:endParaRPr lang="fa-IR" sz="3600" smtClean="0"/>
          </a:p>
          <a:p>
            <a:pPr eaLnBrk="1" hangingPunct="1"/>
            <a:r>
              <a:rPr lang="fa-IR" sz="3600" smtClean="0"/>
              <a:t>2- از طریق لینک کتابخانه مرکزی در سایت دانشگاه / منابع الکترونیک</a:t>
            </a:r>
            <a:endParaRPr lang="en-US" sz="360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10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1000"/>
                                        <p:tgtEl>
                                          <p:spTgt spid="3">
                                            <p:txEl>
                                              <p:pRg st="3" end="3"/>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79388" y="260350"/>
            <a:ext cx="8964612" cy="6264275"/>
          </a:xfr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blinds(horizontal)">
                                      <p:cBhvr>
                                        <p:cTn id="7" dur="1000"/>
                                        <p:tgtEl>
                                          <p:spTgt spid="41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836613"/>
            <a:ext cx="8229600" cy="5400675"/>
          </a:xfrm>
        </p:spPr>
      </p:pic>
      <p:sp>
        <p:nvSpPr>
          <p:cNvPr id="5" name="Down Arrow 4"/>
          <p:cNvSpPr/>
          <p:nvPr/>
        </p:nvSpPr>
        <p:spPr>
          <a:xfrm>
            <a:off x="5508625" y="2565400"/>
            <a:ext cx="647700" cy="1439863"/>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9154"/>
                                        </p:tgtEl>
                                        <p:attrNameLst>
                                          <p:attrName>style.visibility</p:attrName>
                                        </p:attrNameLst>
                                      </p:cBhvr>
                                      <p:to>
                                        <p:strVal val="visible"/>
                                      </p:to>
                                    </p:set>
                                    <p:animEffect transition="in" filter="blinds(horizontal)">
                                      <p:cBhvr>
                                        <p:cTn id="7" dur="1000"/>
                                        <p:tgtEl>
                                          <p:spTgt spid="491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225675"/>
            <a:ext cx="8229600" cy="3036888"/>
          </a:xfrm>
          <a:noFill/>
        </p:spPr>
      </p:pic>
      <p:sp>
        <p:nvSpPr>
          <p:cNvPr id="2" name="Title 1"/>
          <p:cNvSpPr>
            <a:spLocks noGrp="1"/>
          </p:cNvSpPr>
          <p:nvPr>
            <p:ph type="title"/>
          </p:nvPr>
        </p:nvSpPr>
        <p:spPr>
          <a:solidFill>
            <a:schemeClr val="accent2"/>
          </a:solidFill>
        </p:spPr>
        <p:txBody>
          <a:bodyPr/>
          <a:lstStyle/>
          <a:p>
            <a:pPr eaLnBrk="1" fontAlgn="auto" hangingPunct="1">
              <a:spcAft>
                <a:spcPts val="0"/>
              </a:spcAft>
              <a:defRPr/>
            </a:pPr>
            <a:r>
              <a:rPr lang="en-US" dirty="0" smtClean="0"/>
              <a:t>Scopus Homepage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body" sz="half" idx="1"/>
          </p:nvPr>
        </p:nvSpPr>
        <p:spPr>
          <a:xfrm>
            <a:off x="676275" y="1285875"/>
            <a:ext cx="7467600" cy="4635500"/>
          </a:xfrm>
        </p:spPr>
        <p:txBody>
          <a:bodyPr/>
          <a:lstStyle/>
          <a:p>
            <a:pPr algn="l" eaLnBrk="1" hangingPunct="1">
              <a:buFont typeface="Wingdings 3" pitchFamily="18" charset="2"/>
              <a:buNone/>
            </a:pPr>
            <a:r>
              <a:rPr lang="en-CA" sz="2400" b="1" smtClean="0"/>
              <a:t>Authors</a:t>
            </a:r>
          </a:p>
          <a:p>
            <a:pPr algn="l" eaLnBrk="1" hangingPunct="1">
              <a:buFont typeface="Wingdings 3" pitchFamily="18" charset="2"/>
              <a:buNone/>
            </a:pPr>
            <a:r>
              <a:rPr lang="en-CA" sz="2400" smtClean="0"/>
              <a:t>Number of papers (Quantity)</a:t>
            </a:r>
          </a:p>
          <a:p>
            <a:pPr algn="l" eaLnBrk="1" hangingPunct="1">
              <a:buFont typeface="Wingdings 3" pitchFamily="18" charset="2"/>
              <a:buNone/>
            </a:pPr>
            <a:r>
              <a:rPr lang="en-CA" sz="2400" smtClean="0"/>
              <a:t>Number of Citations (Quality)</a:t>
            </a:r>
          </a:p>
          <a:p>
            <a:pPr algn="l" eaLnBrk="1" hangingPunct="1">
              <a:buFont typeface="Wingdings 3" pitchFamily="18" charset="2"/>
              <a:buNone/>
            </a:pPr>
            <a:r>
              <a:rPr lang="en-CA" sz="2400" smtClean="0"/>
              <a:t>H-Index &amp; G-Index (Quantity &amp; Quality Both)</a:t>
            </a:r>
          </a:p>
          <a:p>
            <a:pPr algn="l" eaLnBrk="1" hangingPunct="1">
              <a:buFont typeface="Wingdings 3" pitchFamily="18" charset="2"/>
              <a:buNone/>
            </a:pPr>
            <a:endParaRPr lang="en-CA" sz="2400" b="1" smtClean="0"/>
          </a:p>
          <a:p>
            <a:pPr algn="l" eaLnBrk="1" hangingPunct="1">
              <a:buFont typeface="Wingdings 3" pitchFamily="18" charset="2"/>
              <a:buNone/>
            </a:pPr>
            <a:r>
              <a:rPr lang="en-CA" sz="2400" b="1" smtClean="0"/>
              <a:t>Journals</a:t>
            </a:r>
          </a:p>
          <a:p>
            <a:pPr algn="l" eaLnBrk="1" hangingPunct="1">
              <a:buFont typeface="Wingdings 3" pitchFamily="18" charset="2"/>
              <a:buNone/>
            </a:pPr>
            <a:r>
              <a:rPr lang="en-CA" sz="2400" smtClean="0"/>
              <a:t>Journal Impact Factor</a:t>
            </a:r>
          </a:p>
          <a:p>
            <a:pPr algn="l" rtl="0" eaLnBrk="1" hangingPunct="1">
              <a:buFont typeface="Wingdings 3" pitchFamily="18" charset="2"/>
              <a:buNone/>
            </a:pPr>
            <a:r>
              <a:rPr lang="en-CA" sz="2400" smtClean="0"/>
              <a:t>SJR  </a:t>
            </a:r>
          </a:p>
          <a:p>
            <a:pPr algn="l" rtl="0" eaLnBrk="1" hangingPunct="1">
              <a:buFont typeface="Wingdings 3" pitchFamily="18" charset="2"/>
              <a:buNone/>
            </a:pPr>
            <a:r>
              <a:rPr lang="en-CA" sz="2400" smtClean="0"/>
              <a:t>SNIP</a:t>
            </a:r>
          </a:p>
          <a:p>
            <a:pPr algn="l" rtl="0" eaLnBrk="1" hangingPunct="1">
              <a:buFont typeface="Wingdings 3" pitchFamily="18" charset="2"/>
              <a:buNone/>
            </a:pPr>
            <a:r>
              <a:rPr lang="en-CA" sz="2400" smtClean="0"/>
              <a:t>H-Index</a:t>
            </a:r>
          </a:p>
          <a:p>
            <a:pPr algn="l" eaLnBrk="1" hangingPunct="1">
              <a:buFont typeface="Wingdings 3" pitchFamily="18" charset="2"/>
              <a:buNone/>
            </a:pPr>
            <a:endParaRPr lang="en-US" sz="240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a:xfrm>
            <a:off x="642938" y="1571625"/>
            <a:ext cx="8286750" cy="4071938"/>
          </a:xfrm>
        </p:spPr>
        <p:txBody>
          <a:bodyPr>
            <a:normAutofit fontScale="92500" lnSpcReduction="20000"/>
          </a:bodyPr>
          <a:lstStyle/>
          <a:p>
            <a:pPr marL="365760" indent="-256032" algn="l" rtl="0" eaLnBrk="1" fontAlgn="auto" hangingPunct="1">
              <a:lnSpc>
                <a:spcPct val="80000"/>
              </a:lnSpc>
              <a:spcAft>
                <a:spcPts val="0"/>
              </a:spcAft>
              <a:buFont typeface="Wingdings 3"/>
              <a:buNone/>
              <a:defRPr/>
            </a:pPr>
            <a:r>
              <a:rPr lang="en-AU" sz="2800" dirty="0" smtClean="0"/>
              <a:t>Covers around 1</a:t>
            </a:r>
            <a:r>
              <a:rPr lang="en-US" sz="2800" dirty="0" smtClean="0"/>
              <a:t>2</a:t>
            </a:r>
            <a:r>
              <a:rPr lang="en-AU" sz="2800" dirty="0" smtClean="0"/>
              <a:t>,000 journal titles and 160,000 conference proceedings divided between SCI, SSCI and</a:t>
            </a:r>
            <a:r>
              <a:rPr lang="fa-IR" sz="2800" dirty="0" smtClean="0"/>
              <a:t> </a:t>
            </a:r>
            <a:r>
              <a:rPr lang="en-AU" sz="2800" dirty="0" smtClean="0"/>
              <a:t> A&amp;HCI.</a:t>
            </a:r>
          </a:p>
          <a:p>
            <a:pPr marL="365760" indent="-256032" algn="l" rtl="0" eaLnBrk="1" fontAlgn="auto" hangingPunct="1">
              <a:lnSpc>
                <a:spcPct val="80000"/>
              </a:lnSpc>
              <a:spcAft>
                <a:spcPts val="0"/>
              </a:spcAft>
              <a:buFont typeface="Wingdings 3"/>
              <a:buNone/>
              <a:defRPr/>
            </a:pPr>
            <a:endParaRPr lang="en-AU" sz="2800" dirty="0" smtClean="0"/>
          </a:p>
          <a:p>
            <a:pPr marL="365760" indent="-256032" algn="l" rtl="0" eaLnBrk="1" fontAlgn="auto" hangingPunct="1">
              <a:lnSpc>
                <a:spcPct val="80000"/>
              </a:lnSpc>
              <a:spcAft>
                <a:spcPts val="0"/>
              </a:spcAft>
              <a:buFont typeface="Wingdings 3"/>
              <a:buNone/>
              <a:defRPr/>
            </a:pPr>
            <a:r>
              <a:rPr lang="en-US" sz="2800" dirty="0" smtClean="0"/>
              <a:t>covers more than 60,000 selected books starting from 2005</a:t>
            </a:r>
            <a:endParaRPr lang="fa-IR" sz="2800" dirty="0" smtClean="0"/>
          </a:p>
          <a:p>
            <a:pPr marL="365760" indent="-256032" algn="l" eaLnBrk="1" fontAlgn="auto" hangingPunct="1">
              <a:lnSpc>
                <a:spcPct val="80000"/>
              </a:lnSpc>
              <a:spcAft>
                <a:spcPts val="0"/>
              </a:spcAft>
              <a:buFont typeface="Wingdings 3"/>
              <a:buNone/>
              <a:defRPr/>
            </a:pPr>
            <a:endParaRPr lang="fa-IR" sz="2800" dirty="0" smtClean="0"/>
          </a:p>
          <a:p>
            <a:pPr marL="365760" indent="-256032" algn="l" eaLnBrk="1" fontAlgn="auto" hangingPunct="1">
              <a:lnSpc>
                <a:spcPct val="80000"/>
              </a:lnSpc>
              <a:spcAft>
                <a:spcPts val="0"/>
              </a:spcAft>
              <a:buFont typeface="Wingdings 3"/>
              <a:buNone/>
              <a:defRPr/>
            </a:pPr>
            <a:r>
              <a:rPr lang="en-AU" sz="2800" dirty="0" smtClean="0"/>
              <a:t>Over 90 million records!</a:t>
            </a:r>
          </a:p>
          <a:p>
            <a:pPr marL="365760" indent="-256032" algn="l" eaLnBrk="1" fontAlgn="auto" hangingPunct="1">
              <a:lnSpc>
                <a:spcPct val="80000"/>
              </a:lnSpc>
              <a:spcAft>
                <a:spcPts val="0"/>
              </a:spcAft>
              <a:buFont typeface="Wingdings 3"/>
              <a:buNone/>
              <a:defRPr/>
            </a:pPr>
            <a:endParaRPr lang="fa-IR" sz="2800" dirty="0" smtClean="0"/>
          </a:p>
          <a:p>
            <a:pPr marL="365760" indent="-256032" algn="l" eaLnBrk="1" fontAlgn="auto" hangingPunct="1">
              <a:lnSpc>
                <a:spcPct val="80000"/>
              </a:lnSpc>
              <a:spcAft>
                <a:spcPts val="0"/>
              </a:spcAft>
              <a:buFont typeface="Wingdings 3"/>
              <a:buNone/>
              <a:defRPr/>
            </a:pPr>
            <a:r>
              <a:rPr lang="en-AU" sz="2800" dirty="0" smtClean="0"/>
              <a:t>Electronic back files available to 1900 for SCI and SSCI and mid-70s for A&amp;HCI.</a:t>
            </a:r>
          </a:p>
          <a:p>
            <a:pPr marL="365760" indent="-256032" algn="l" eaLnBrk="1" fontAlgn="auto" hangingPunct="1">
              <a:lnSpc>
                <a:spcPct val="80000"/>
              </a:lnSpc>
              <a:spcAft>
                <a:spcPts val="0"/>
              </a:spcAft>
              <a:buFont typeface="Wingdings 3"/>
              <a:buNone/>
              <a:defRPr/>
            </a:pPr>
            <a:endParaRPr lang="fa-IR" sz="2800" dirty="0" smtClean="0"/>
          </a:p>
          <a:p>
            <a:pPr marL="365760" indent="-256032" algn="l" eaLnBrk="1" fontAlgn="auto" hangingPunct="1">
              <a:lnSpc>
                <a:spcPct val="80000"/>
              </a:lnSpc>
              <a:spcAft>
                <a:spcPts val="0"/>
              </a:spcAft>
              <a:buFont typeface="Wingdings 3"/>
              <a:buNone/>
              <a:defRPr/>
            </a:pPr>
            <a:r>
              <a:rPr lang="en-AU" sz="2800" dirty="0" smtClean="0"/>
              <a:t>Very good coverage of sciences; social sciences and arts and humanities.</a:t>
            </a:r>
          </a:p>
          <a:p>
            <a:pPr marL="365760" indent="-256032" algn="l" eaLnBrk="1" fontAlgn="auto" hangingPunct="1">
              <a:lnSpc>
                <a:spcPct val="80000"/>
              </a:lnSpc>
              <a:spcAft>
                <a:spcPts val="0"/>
              </a:spcAft>
              <a:buFont typeface="Wingdings 3"/>
              <a:buNone/>
              <a:defRPr/>
            </a:pPr>
            <a:endParaRPr lang="en-AU" sz="2800" dirty="0" smtClean="0"/>
          </a:p>
        </p:txBody>
      </p:sp>
      <p:sp>
        <p:nvSpPr>
          <p:cNvPr id="32770" name="Rectangle 2"/>
          <p:cNvSpPr>
            <a:spLocks noGrp="1" noChangeArrowheads="1"/>
          </p:cNvSpPr>
          <p:nvPr>
            <p:ph type="title"/>
          </p:nvPr>
        </p:nvSpPr>
        <p:spPr>
          <a:xfrm>
            <a:off x="214282" y="285728"/>
            <a:ext cx="8229600" cy="1143000"/>
          </a:xfrm>
        </p:spPr>
        <p:txBody>
          <a:bodyPr>
            <a:normAutofit fontScale="90000"/>
          </a:bodyPr>
          <a:lstStyle/>
          <a:p>
            <a:pPr eaLnBrk="1" fontAlgn="auto" hangingPunct="1">
              <a:spcAft>
                <a:spcPts val="0"/>
              </a:spcAft>
              <a:defRPr/>
            </a:pPr>
            <a:r>
              <a:rPr lang="en-AU" dirty="0" smtClean="0"/>
              <a:t>Web of Science</a:t>
            </a:r>
            <a:br>
              <a:rPr lang="en-AU" dirty="0" smtClean="0"/>
            </a:br>
            <a:r>
              <a:rPr lang="en-AU" dirty="0" smtClean="0"/>
              <a:t>(Thomson Reuter ISI)</a:t>
            </a:r>
          </a:p>
        </p:txBody>
      </p:sp>
      <p:pic>
        <p:nvPicPr>
          <p:cNvPr id="11268" name="Picture 6" descr="wos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0" y="5821363"/>
            <a:ext cx="142875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linds(horizontal)">
                                      <p:cBhvr>
                                        <p:cTn id="7" dur="500"/>
                                        <p:tgtEl>
                                          <p:spTgt spid="327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12" dur="500"/>
                                        <p:tgtEl>
                                          <p:spTgt spid="3277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22" dur="500"/>
                                        <p:tgtEl>
                                          <p:spTgt spid="3277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771">
                                            <p:txEl>
                                              <p:pRg st="6" end="6"/>
                                            </p:txEl>
                                          </p:spTgt>
                                        </p:tgtEl>
                                        <p:attrNameLst>
                                          <p:attrName>style.visibility</p:attrName>
                                        </p:attrNameLst>
                                      </p:cBhvr>
                                      <p:to>
                                        <p:strVal val="visible"/>
                                      </p:to>
                                    </p:set>
                                    <p:animEffect transition="in" filter="blinds(horizontal)">
                                      <p:cBhvr>
                                        <p:cTn id="27" dur="500"/>
                                        <p:tgtEl>
                                          <p:spTgt spid="3277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2771">
                                            <p:txEl>
                                              <p:pRg st="8" end="8"/>
                                            </p:txEl>
                                          </p:spTgt>
                                        </p:tgtEl>
                                        <p:attrNameLst>
                                          <p:attrName>style.visibility</p:attrName>
                                        </p:attrNameLst>
                                      </p:cBhvr>
                                      <p:to>
                                        <p:strVal val="visible"/>
                                      </p:to>
                                    </p:set>
                                    <p:animEffect transition="in" filter="blinds(horizontal)">
                                      <p:cBhvr>
                                        <p:cTn id="32" dur="500"/>
                                        <p:tgtEl>
                                          <p:spTgt spid="327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a:xfrm>
            <a:off x="428625" y="2262188"/>
            <a:ext cx="8215313" cy="3810000"/>
          </a:xfrm>
        </p:spPr>
        <p:txBody>
          <a:bodyPr/>
          <a:lstStyle/>
          <a:p>
            <a:pPr algn="just" rtl="0" eaLnBrk="1" hangingPunct="1">
              <a:buFont typeface="Wingdings 3" pitchFamily="18" charset="2"/>
              <a:buNone/>
            </a:pPr>
            <a:r>
              <a:rPr lang="en-GB" smtClean="0"/>
              <a:t>The </a:t>
            </a:r>
            <a:r>
              <a:rPr lang="en-GB" smtClean="0">
                <a:solidFill>
                  <a:srgbClr val="FF0000"/>
                </a:solidFill>
              </a:rPr>
              <a:t>Journal Impact Factor </a:t>
            </a:r>
            <a:r>
              <a:rPr lang="en-GB" smtClean="0"/>
              <a:t>is calculated for those journals only which are indexed &amp; included in </a:t>
            </a:r>
            <a:r>
              <a:rPr lang="en-GB" smtClean="0">
                <a:solidFill>
                  <a:srgbClr val="FF0000"/>
                </a:solidFill>
              </a:rPr>
              <a:t>Web of Sciences </a:t>
            </a:r>
            <a:r>
              <a:rPr lang="en-GB" smtClean="0"/>
              <a:t>Databases</a:t>
            </a:r>
          </a:p>
          <a:p>
            <a:pPr algn="l" eaLnBrk="1" hangingPunct="1">
              <a:buFont typeface="Wingdings 3" pitchFamily="18" charset="2"/>
              <a:buNone/>
            </a:pPr>
            <a:endParaRPr lang="en-GB" smtClean="0"/>
          </a:p>
          <a:p>
            <a:pPr algn="just" rtl="0" eaLnBrk="1" hangingPunct="1">
              <a:buFont typeface="Wingdings 3" pitchFamily="18" charset="2"/>
              <a:buNone/>
            </a:pPr>
            <a:r>
              <a:rPr lang="en-GB" smtClean="0"/>
              <a:t>The database which contain the Journal Impact Factors is </a:t>
            </a:r>
            <a:r>
              <a:rPr lang="en-GB" smtClean="0">
                <a:solidFill>
                  <a:srgbClr val="FF0000"/>
                </a:solidFill>
              </a:rPr>
              <a:t>Journal Citation Report </a:t>
            </a:r>
            <a:r>
              <a:rPr lang="en-GB" smtClean="0"/>
              <a:t>abbreviated</a:t>
            </a:r>
            <a:r>
              <a:rPr lang="en-GB" smtClean="0">
                <a:solidFill>
                  <a:srgbClr val="FF0000"/>
                </a:solidFill>
              </a:rPr>
              <a:t> JCR.</a:t>
            </a:r>
            <a:endParaRPr lang="en-GB" smtClean="0"/>
          </a:p>
        </p:txBody>
      </p:sp>
      <p:sp>
        <p:nvSpPr>
          <p:cNvPr id="35842" name="Rectangle 2"/>
          <p:cNvSpPr>
            <a:spLocks noGrp="1" noChangeArrowheads="1"/>
          </p:cNvSpPr>
          <p:nvPr>
            <p:ph type="title"/>
          </p:nvPr>
        </p:nvSpPr>
        <p:spPr>
          <a:xfrm>
            <a:off x="1066800" y="549275"/>
            <a:ext cx="7772400" cy="1431925"/>
          </a:xfrm>
        </p:spPr>
        <p:txBody>
          <a:bodyPr/>
          <a:lstStyle/>
          <a:p>
            <a:pPr eaLnBrk="1" fontAlgn="auto" hangingPunct="1">
              <a:spcAft>
                <a:spcPts val="0"/>
              </a:spcAft>
              <a:defRPr/>
            </a:pPr>
            <a:r>
              <a:rPr lang="en-GB" dirty="0" smtClean="0"/>
              <a:t>The Journal Impact Factor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blinds(horizontal)">
                                      <p:cBhvr>
                                        <p:cTn id="7" dur="500"/>
                                        <p:tgtEl>
                                          <p:spTgt spid="358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362">
                                            <p:txEl>
                                              <p:pRg st="0" end="0"/>
                                            </p:txEl>
                                          </p:spTgt>
                                        </p:tgtEl>
                                        <p:attrNameLst>
                                          <p:attrName>style.visibility</p:attrName>
                                        </p:attrNameLst>
                                      </p:cBhvr>
                                      <p:to>
                                        <p:strVal val="visible"/>
                                      </p:to>
                                    </p:set>
                                    <p:animEffect transition="in" filter="blinds(horizontal)">
                                      <p:cBhvr>
                                        <p:cTn id="12" dur="500"/>
                                        <p:tgtEl>
                                          <p:spTgt spid="1536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2">
                                            <p:txEl>
                                              <p:pRg st="2" end="2"/>
                                            </p:txEl>
                                          </p:spTgt>
                                        </p:tgtEl>
                                        <p:attrNameLst>
                                          <p:attrName>style.visibility</p:attrName>
                                        </p:attrNameLst>
                                      </p:cBhvr>
                                      <p:to>
                                        <p:strVal val="visible"/>
                                      </p:to>
                                    </p:set>
                                    <p:animEffect transition="in" filter="blinds(horizontal)">
                                      <p:cBhvr>
                                        <p:cTn id="17" dur="500"/>
                                        <p:tgtEl>
                                          <p:spTgt spid="153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fontAlgn="auto" hangingPunct="1">
              <a:spcAft>
                <a:spcPts val="0"/>
              </a:spcAft>
              <a:defRPr/>
            </a:pPr>
            <a:r>
              <a:rPr lang="en-US" dirty="0" smtClean="0"/>
              <a:t>Impact Factor Calculation</a:t>
            </a:r>
          </a:p>
        </p:txBody>
      </p:sp>
      <p:sp>
        <p:nvSpPr>
          <p:cNvPr id="13315" name="Rectangle 3"/>
          <p:cNvSpPr>
            <a:spLocks noGrp="1" noChangeArrowheads="1"/>
          </p:cNvSpPr>
          <p:nvPr>
            <p:ph idx="1"/>
          </p:nvPr>
        </p:nvSpPr>
        <p:spPr>
          <a:xfrm>
            <a:off x="357188" y="2071688"/>
            <a:ext cx="8458200" cy="3881437"/>
          </a:xfrm>
        </p:spPr>
        <p:txBody>
          <a:bodyPr/>
          <a:lstStyle/>
          <a:p>
            <a:pPr algn="l" eaLnBrk="1" hangingPunct="1">
              <a:buFont typeface="Wingdings 3" pitchFamily="18" charset="2"/>
              <a:buNone/>
            </a:pPr>
            <a:r>
              <a:rPr lang="en-US" smtClean="0"/>
              <a:t>Citations in the current JCR year to articles published in the previous </a:t>
            </a:r>
            <a:r>
              <a:rPr lang="en-US" smtClean="0">
                <a:solidFill>
                  <a:srgbClr val="FF0000"/>
                </a:solidFill>
              </a:rPr>
              <a:t>two years </a:t>
            </a:r>
            <a:r>
              <a:rPr lang="en-US" smtClean="0"/>
              <a:t>divided by </a:t>
            </a:r>
            <a:r>
              <a:rPr lang="en-US" smtClean="0">
                <a:solidFill>
                  <a:srgbClr val="FF0000"/>
                </a:solidFill>
              </a:rPr>
              <a:t>the number of articles </a:t>
            </a:r>
            <a:r>
              <a:rPr lang="en-US" smtClean="0"/>
              <a:t>published in the previous two years.</a:t>
            </a:r>
          </a:p>
          <a:p>
            <a:pPr eaLnBrk="1" hangingPunct="1">
              <a:buFont typeface="Wingdings" pitchFamily="2" charset="2"/>
              <a:buNone/>
            </a:pPr>
            <a:r>
              <a:rPr lang="en-US" sz="1800" b="1" smtClean="0">
                <a:solidFill>
                  <a:srgbClr val="FF0000"/>
                </a:solidFill>
              </a:rPr>
              <a:t>			</a:t>
            </a:r>
          </a:p>
          <a:p>
            <a:pPr eaLnBrk="1" hangingPunct="1">
              <a:buFont typeface="Wingdings" pitchFamily="2" charset="2"/>
              <a:buNone/>
            </a:pPr>
            <a:r>
              <a:rPr lang="en-US" sz="1800" b="1" smtClean="0">
                <a:solidFill>
                  <a:srgbClr val="FF0000"/>
                </a:solidFill>
              </a:rPr>
              <a:t>	</a:t>
            </a:r>
            <a:r>
              <a:rPr lang="en-US" sz="2000" b="1" smtClean="0">
                <a:solidFill>
                  <a:srgbClr val="FF0000"/>
                </a:solidFill>
              </a:rPr>
              <a:t>  </a:t>
            </a:r>
            <a:r>
              <a:rPr lang="en-US" sz="2200" b="1" smtClean="0">
                <a:solidFill>
                  <a:srgbClr val="FF0000"/>
                </a:solidFill>
              </a:rPr>
              <a:t>Citations in 2013 </a:t>
            </a:r>
            <a:r>
              <a:rPr lang="en-US" sz="2200" b="1" smtClean="0"/>
              <a:t>to </a:t>
            </a:r>
            <a:r>
              <a:rPr lang="en-US" sz="2200" b="1" smtClean="0">
                <a:solidFill>
                  <a:srgbClr val="FF0000"/>
                </a:solidFill>
              </a:rPr>
              <a:t>articles published in 2012 + 2011</a:t>
            </a:r>
            <a:endParaRPr lang="en-US" sz="2200" smtClean="0"/>
          </a:p>
          <a:p>
            <a:pPr algn="ctr" eaLnBrk="1" hangingPunct="1">
              <a:buFontTx/>
              <a:buNone/>
            </a:pPr>
            <a:endParaRPr lang="en-US" sz="2400" b="1" smtClean="0">
              <a:solidFill>
                <a:srgbClr val="FF0000"/>
              </a:solidFill>
            </a:endParaRPr>
          </a:p>
          <a:p>
            <a:pPr algn="ctr" eaLnBrk="1" hangingPunct="1">
              <a:buFontTx/>
              <a:buNone/>
            </a:pPr>
            <a:r>
              <a:rPr lang="en-US" sz="2400" b="1" smtClean="0">
                <a:solidFill>
                  <a:srgbClr val="FF0000"/>
                </a:solidFill>
              </a:rPr>
              <a:t>	Total 2012 + 2011 Papers</a:t>
            </a:r>
            <a:r>
              <a:rPr lang="en-US" sz="2400" smtClean="0">
                <a:solidFill>
                  <a:srgbClr val="FF0000"/>
                </a:solidFill>
              </a:rPr>
              <a:t> </a:t>
            </a:r>
          </a:p>
        </p:txBody>
      </p:sp>
      <p:cxnSp>
        <p:nvCxnSpPr>
          <p:cNvPr id="13316" name="Straight Connector 6"/>
          <p:cNvCxnSpPr>
            <a:cxnSpLocks noChangeShapeType="1"/>
          </p:cNvCxnSpPr>
          <p:nvPr/>
        </p:nvCxnSpPr>
        <p:spPr bwMode="auto">
          <a:xfrm>
            <a:off x="928688" y="4714875"/>
            <a:ext cx="7391400" cy="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blinds(horizontal)">
                                      <p:cBhvr>
                                        <p:cTn id="7" dur="5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ChangeArrowheads="1"/>
          </p:cNvSpPr>
          <p:nvPr/>
        </p:nvSpPr>
        <p:spPr bwMode="auto">
          <a:xfrm>
            <a:off x="1214438" y="1071563"/>
            <a:ext cx="7000875"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rtl="1"/>
            <a:r>
              <a:rPr lang="fa-IR" sz="2800"/>
              <a:t>فرضا اگر در سال 2013 جمعاً 40 ارجاع به</a:t>
            </a:r>
            <a:r>
              <a:rPr lang="en-US" sz="2800"/>
              <a:t> </a:t>
            </a:r>
            <a:r>
              <a:rPr lang="fa-IR" sz="2800"/>
              <a:t> مقالات منتشر شده آن مجله در سال های 2011و 2012 صورت گرفته باشد و در آن مجله در سال 2012 تعداد 26 مقاله و در سال 2011 تعداد 24 مقاله چاپ شده باشد، ضریب تاثیر یا ایمپکت فاکتور آن مجله از تقسیم 40 بر 50 به دست می‌آید که 0.80 است. یعنی به طور متوسط هر مقالهٔ آن نشریه 0.80 مرتبه مورد استناد مقالات دیگر قرار گرفته است. بنابراین ایمپکت فاکتور تابع یک دوره سه ساله است که دو سال آن برای چاپ مقاله ها و سال سوم مربوط به ارجاعات به مقالات دو سال قبل است.</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8913"/>
            <a:ext cx="8229600" cy="6440487"/>
          </a:xfrm>
        </p:spPr>
        <p:txBody>
          <a:bodyPr rtlCol="0">
            <a:normAutofit/>
          </a:bodyPr>
          <a:lstStyle/>
          <a:p>
            <a:pPr marL="548640" indent="-411480" algn="l" eaLnBrk="1" fontAlgn="auto" hangingPunct="1">
              <a:spcAft>
                <a:spcPts val="0"/>
              </a:spcAft>
              <a:buClr>
                <a:schemeClr val="tx1">
                  <a:shade val="95000"/>
                </a:schemeClr>
              </a:buClr>
              <a:buFont typeface="Wingdings 3" pitchFamily="18" charset="2"/>
              <a:buNone/>
              <a:defRPr/>
            </a:pPr>
            <a:endParaRPr lang="en-US" dirty="0" smtClean="0">
              <a:latin typeface="Times New Roman"/>
              <a:ea typeface="Times New Roman"/>
            </a:endParaRPr>
          </a:p>
          <a:p>
            <a:pPr marL="0" indent="0" algn="l" eaLnBrk="1" fontAlgn="auto" hangingPunct="1">
              <a:spcAft>
                <a:spcPts val="0"/>
              </a:spcAft>
              <a:buClr>
                <a:schemeClr val="tx1">
                  <a:shade val="95000"/>
                </a:schemeClr>
              </a:buClr>
              <a:buFont typeface="Wingdings 3" pitchFamily="18" charset="2"/>
              <a:buNone/>
              <a:defRPr/>
            </a:pPr>
            <a:r>
              <a:rPr lang="en-US" dirty="0" smtClean="0">
                <a:solidFill>
                  <a:srgbClr val="C00000"/>
                </a:solidFill>
                <a:latin typeface="Arial"/>
              </a:rPr>
              <a:t>SCOPUS :</a:t>
            </a:r>
          </a:p>
          <a:p>
            <a:pPr marL="548640" indent="-411480" algn="l"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Scopus is the world's largest abstract and citation </a:t>
            </a:r>
          </a:p>
          <a:p>
            <a:pPr marL="548640" indent="-411480" algn="l"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database.</a:t>
            </a:r>
          </a:p>
          <a:p>
            <a:pPr marL="548640" indent="-411480" algn="l" rtl="0"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Over 53 million records | over 21,000 journal titles | 5,000 publishers</a:t>
            </a:r>
          </a:p>
          <a:p>
            <a:pPr marL="548640" indent="-411480" algn="l" rtl="0"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Almost 50,000 books</a:t>
            </a:r>
          </a:p>
          <a:p>
            <a:pPr marL="548640" indent="-411480" algn="l"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70% with abstracts</a:t>
            </a:r>
          </a:p>
          <a:p>
            <a:pPr marL="548640" indent="-411480" algn="l"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Provides 100% Medline coverage</a:t>
            </a:r>
          </a:p>
          <a:p>
            <a:pPr marL="548640" indent="-411480" algn="l" eaLnBrk="1" fontAlgn="auto" hangingPunct="1">
              <a:spcAft>
                <a:spcPts val="0"/>
              </a:spcAft>
              <a:buClr>
                <a:schemeClr val="tx1">
                  <a:shade val="95000"/>
                </a:schemeClr>
              </a:buClr>
              <a:buFont typeface="Wingdings 3" pitchFamily="18" charset="2"/>
              <a:buNone/>
              <a:defRPr/>
            </a:pPr>
            <a:r>
              <a:rPr lang="en-US" dirty="0" smtClean="0">
                <a:solidFill>
                  <a:srgbClr val="262626"/>
                </a:solidFill>
                <a:latin typeface="Arial"/>
              </a:rPr>
              <a:t>Approximately 2 million new records are added each year via daily updates </a:t>
            </a:r>
            <a:endParaRPr lang="fa-IR" dirty="0" smtClean="0">
              <a:solidFill>
                <a:srgbClr val="262626"/>
              </a:solidFill>
              <a:latin typeface="Arial"/>
            </a:endParaRPr>
          </a:p>
          <a:p>
            <a:pPr marL="548640" indent="-411480" algn="l" eaLnBrk="1" fontAlgn="auto" hangingPunct="1">
              <a:spcAft>
                <a:spcPts val="0"/>
              </a:spcAft>
              <a:buClr>
                <a:schemeClr val="tx1">
                  <a:shade val="95000"/>
                </a:schemeClr>
              </a:buClr>
              <a:buFont typeface="Wingdings 3" pitchFamily="18" charset="2"/>
              <a:buNone/>
              <a:defRPr/>
            </a:pPr>
            <a:r>
              <a:rPr lang="en-US" dirty="0" smtClean="0">
                <a:latin typeface="Arial" pitchFamily="34" charset="0"/>
                <a:cs typeface="Arial" pitchFamily="34" charset="0"/>
              </a:rPr>
              <a:t>fields of science, technology, medicine, social sciences and arts and humanities</a:t>
            </a:r>
            <a:endParaRPr lang="en-US"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blinds(horizontal)">
                                      <p:cBhvr>
                                        <p:cTn id="4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a:xfrm>
            <a:off x="500063" y="1285875"/>
            <a:ext cx="8229600" cy="5214938"/>
          </a:xfrm>
        </p:spPr>
        <p:txBody>
          <a:bodyPr/>
          <a:lstStyle/>
          <a:p>
            <a:pPr algn="l" eaLnBrk="1" hangingPunct="1">
              <a:lnSpc>
                <a:spcPct val="80000"/>
              </a:lnSpc>
              <a:buFont typeface="Wingdings 3" pitchFamily="18" charset="2"/>
              <a:buNone/>
            </a:pPr>
            <a:endParaRPr lang="en-AU" sz="2400" smtClean="0"/>
          </a:p>
          <a:p>
            <a:pPr algn="l" eaLnBrk="1" hangingPunct="1">
              <a:lnSpc>
                <a:spcPct val="80000"/>
              </a:lnSpc>
              <a:buFont typeface="Wingdings 3" pitchFamily="18" charset="2"/>
              <a:buNone/>
            </a:pPr>
            <a:r>
              <a:rPr lang="en-AU" sz="2400" smtClean="0"/>
              <a:t>Excellent for physical and biological sciences; poor for social sciences; does not cover humanities or arts.</a:t>
            </a:r>
          </a:p>
          <a:p>
            <a:pPr algn="l" eaLnBrk="1" hangingPunct="1">
              <a:lnSpc>
                <a:spcPct val="80000"/>
              </a:lnSpc>
              <a:buFont typeface="Wingdings 3" pitchFamily="18" charset="2"/>
              <a:buNone/>
            </a:pPr>
            <a:endParaRPr lang="en-AU" sz="2400" smtClean="0"/>
          </a:p>
          <a:p>
            <a:pPr algn="l" eaLnBrk="1" hangingPunct="1">
              <a:lnSpc>
                <a:spcPct val="80000"/>
              </a:lnSpc>
              <a:buFont typeface="Wingdings 3" pitchFamily="18" charset="2"/>
              <a:buNone/>
            </a:pPr>
            <a:r>
              <a:rPr lang="en-AU" sz="2400" smtClean="0"/>
              <a:t>Better international coverage (60% of titles are non-US)</a:t>
            </a:r>
          </a:p>
          <a:p>
            <a:pPr algn="l" eaLnBrk="1" hangingPunct="1">
              <a:lnSpc>
                <a:spcPct val="80000"/>
              </a:lnSpc>
              <a:buFont typeface="Wingdings 3" pitchFamily="18" charset="2"/>
              <a:buNone/>
            </a:pPr>
            <a:endParaRPr lang="en-AU" sz="2400" smtClean="0"/>
          </a:p>
          <a:p>
            <a:pPr algn="l" eaLnBrk="1" hangingPunct="1">
              <a:lnSpc>
                <a:spcPct val="80000"/>
              </a:lnSpc>
              <a:buFont typeface="Wingdings 3" pitchFamily="18" charset="2"/>
              <a:buNone/>
            </a:pPr>
            <a:r>
              <a:rPr lang="en-AU" sz="2400" smtClean="0"/>
              <a:t>Back to 1996 </a:t>
            </a:r>
          </a:p>
          <a:p>
            <a:pPr algn="l" eaLnBrk="1" hangingPunct="1">
              <a:lnSpc>
                <a:spcPct val="80000"/>
              </a:lnSpc>
              <a:buFont typeface="Wingdings 3" pitchFamily="18" charset="2"/>
              <a:buNone/>
            </a:pPr>
            <a:endParaRPr lang="fa-IR" sz="2400" smtClean="0"/>
          </a:p>
          <a:p>
            <a:pPr algn="l" eaLnBrk="1" hangingPunct="1">
              <a:lnSpc>
                <a:spcPct val="80000"/>
              </a:lnSpc>
              <a:buFont typeface="Wingdings 3" pitchFamily="18" charset="2"/>
              <a:buNone/>
            </a:pPr>
            <a:r>
              <a:rPr lang="en-AU" sz="2400" smtClean="0"/>
              <a:t>Easy to use in searching;</a:t>
            </a:r>
          </a:p>
          <a:p>
            <a:pPr algn="l" eaLnBrk="1" hangingPunct="1">
              <a:lnSpc>
                <a:spcPct val="80000"/>
              </a:lnSpc>
              <a:buFont typeface="Wingdings 3" pitchFamily="18" charset="2"/>
              <a:buNone/>
            </a:pPr>
            <a:endParaRPr lang="en-AU" sz="2400" smtClean="0"/>
          </a:p>
          <a:p>
            <a:pPr algn="l" eaLnBrk="1" hangingPunct="1">
              <a:lnSpc>
                <a:spcPct val="80000"/>
              </a:lnSpc>
              <a:buFont typeface="Wingdings 3" pitchFamily="18" charset="2"/>
              <a:buNone/>
            </a:pPr>
            <a:endParaRPr lang="en-AU" sz="2400" smtClean="0"/>
          </a:p>
        </p:txBody>
      </p:sp>
      <p:sp>
        <p:nvSpPr>
          <p:cNvPr id="30722" name="Rectangle 6"/>
          <p:cNvSpPr>
            <a:spLocks noGrp="1" noChangeArrowheads="1"/>
          </p:cNvSpPr>
          <p:nvPr>
            <p:ph type="title"/>
          </p:nvPr>
        </p:nvSpPr>
        <p:spPr>
          <a:xfrm>
            <a:off x="457200" y="274638"/>
            <a:ext cx="8229600" cy="868346"/>
          </a:xfrm>
        </p:spPr>
        <p:txBody>
          <a:bodyPr/>
          <a:lstStyle/>
          <a:p>
            <a:pPr eaLnBrk="1" fontAlgn="auto" hangingPunct="1">
              <a:spcAft>
                <a:spcPts val="0"/>
              </a:spcAft>
              <a:defRPr/>
            </a:pPr>
            <a:r>
              <a:rPr lang="en-AU" dirty="0" smtClean="0"/>
              <a:t>Scopus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linds(horizontal)">
                                      <p:cBhvr>
                                        <p:cTn id="7" dur="500"/>
                                        <p:tgtEl>
                                          <p:spTgt spid="30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2" dur="500"/>
                                        <p:tgtEl>
                                          <p:spTgt spid="307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animEffect transition="in" filter="blinds(horizontal)">
                                      <p:cBhvr>
                                        <p:cTn id="17" dur="500"/>
                                        <p:tgtEl>
                                          <p:spTgt spid="30723">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23">
                                            <p:txEl>
                                              <p:pRg st="5" end="5"/>
                                            </p:txEl>
                                          </p:spTgt>
                                        </p:tgtEl>
                                        <p:attrNameLst>
                                          <p:attrName>style.visibility</p:attrName>
                                        </p:attrNameLst>
                                      </p:cBhvr>
                                      <p:to>
                                        <p:strVal val="visible"/>
                                      </p:to>
                                    </p:set>
                                    <p:animEffect transition="in" filter="blinds(horizontal)">
                                      <p:cBhvr>
                                        <p:cTn id="22" dur="500"/>
                                        <p:tgtEl>
                                          <p:spTgt spid="30723">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0723">
                                            <p:txEl>
                                              <p:pRg st="7" end="7"/>
                                            </p:txEl>
                                          </p:spTgt>
                                        </p:tgtEl>
                                        <p:attrNameLst>
                                          <p:attrName>style.visibility</p:attrName>
                                        </p:attrNameLst>
                                      </p:cBhvr>
                                      <p:to>
                                        <p:strVal val="visible"/>
                                      </p:to>
                                    </p:set>
                                    <p:animEffect transition="in" filter="blinds(horizontal)">
                                      <p:cBhvr>
                                        <p:cTn id="27" dur="500"/>
                                        <p:tgtEl>
                                          <p:spTgt spid="3072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1532</TotalTime>
  <Words>796</Words>
  <Application>Microsoft Office PowerPoint</Application>
  <PresentationFormat>On-screen Show (4:3)</PresentationFormat>
  <Paragraphs>118</Paragraphs>
  <Slides>26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Arial</vt:lpstr>
      <vt:lpstr>Lucida Sans Unicode</vt:lpstr>
      <vt:lpstr>Wingdings 3</vt:lpstr>
      <vt:lpstr>Verdana</vt:lpstr>
      <vt:lpstr>Wingdings 2</vt:lpstr>
      <vt:lpstr>Calibri</vt:lpstr>
      <vt:lpstr>Wingdings</vt:lpstr>
      <vt:lpstr>Times New Roman</vt:lpstr>
      <vt:lpstr>Mitra</vt:lpstr>
      <vt:lpstr>Concourse</vt:lpstr>
      <vt:lpstr>        کارگاه علم سنجی   Scopus, H- Index Google scholar  </vt:lpstr>
      <vt:lpstr>Citation Databases</vt:lpstr>
      <vt:lpstr>PowerPoint Presentation</vt:lpstr>
      <vt:lpstr>Web of Science (Thomson Reuter ISI)</vt:lpstr>
      <vt:lpstr>The Journal Impact Factor</vt:lpstr>
      <vt:lpstr>Impact Factor Calculation</vt:lpstr>
      <vt:lpstr>PowerPoint Presentation</vt:lpstr>
      <vt:lpstr>PowerPoint Presentation</vt:lpstr>
      <vt:lpstr>Scopus</vt:lpstr>
      <vt:lpstr>کاربردهای پایگاه Scopus</vt:lpstr>
      <vt:lpstr>PowerPoint Presentation</vt:lpstr>
      <vt:lpstr>PowerPoint Presentation</vt:lpstr>
      <vt:lpstr>PowerPoint Presentation</vt:lpstr>
      <vt:lpstr>کاربرد و اهمیت H-Index برای محققین</vt:lpstr>
      <vt:lpstr>How to calculate the h-index?</vt:lpstr>
      <vt:lpstr>PowerPoint Presentation</vt:lpstr>
      <vt:lpstr>Google Scholar </vt:lpstr>
      <vt:lpstr>PowerPoint Presentation</vt:lpstr>
      <vt:lpstr>تفاوت در شاخص های محاسبه شده پایگاه های مختلف</vt:lpstr>
      <vt:lpstr>تفاوت در پوشش مقالات: </vt:lpstr>
      <vt:lpstr>تفاوت در تعداد مقالات و مشابهت های اسمی:</vt:lpstr>
      <vt:lpstr>WoS and Scopus: Subject Coverage (% of total records)</vt:lpstr>
      <vt:lpstr>PowerPoint Presentation</vt:lpstr>
      <vt:lpstr>PowerPoint Presentation</vt:lpstr>
      <vt:lpstr>PowerPoint Presentation</vt:lpstr>
      <vt:lpstr>Scopus Homepage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Scopus</dc:title>
  <dc:creator>Radin</dc:creator>
  <cp:lastModifiedBy>Admin</cp:lastModifiedBy>
  <cp:revision>112</cp:revision>
  <dcterms:created xsi:type="dcterms:W3CDTF">2014-10-16T18:56:10Z</dcterms:created>
  <dcterms:modified xsi:type="dcterms:W3CDTF">2016-08-10T09:01:21Z</dcterms:modified>
</cp:coreProperties>
</file>